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6"/>
  </p:notesMasterIdLst>
  <p:sldIdLst>
    <p:sldId id="337" r:id="rId2"/>
    <p:sldId id="382" r:id="rId3"/>
    <p:sldId id="368" r:id="rId4"/>
    <p:sldId id="364" r:id="rId5"/>
    <p:sldId id="369" r:id="rId6"/>
    <p:sldId id="383" r:id="rId7"/>
    <p:sldId id="386" r:id="rId8"/>
    <p:sldId id="385" r:id="rId9"/>
    <p:sldId id="387" r:id="rId10"/>
    <p:sldId id="366" r:id="rId11"/>
    <p:sldId id="389" r:id="rId12"/>
    <p:sldId id="291" r:id="rId13"/>
    <p:sldId id="292" r:id="rId14"/>
    <p:sldId id="293" r:id="rId15"/>
    <p:sldId id="294" r:id="rId16"/>
    <p:sldId id="295" r:id="rId17"/>
    <p:sldId id="299" r:id="rId18"/>
    <p:sldId id="297" r:id="rId19"/>
    <p:sldId id="298" r:id="rId20"/>
    <p:sldId id="390" r:id="rId21"/>
    <p:sldId id="397" r:id="rId22"/>
    <p:sldId id="362" r:id="rId23"/>
    <p:sldId id="400" r:id="rId24"/>
    <p:sldId id="398" r:id="rId25"/>
    <p:sldId id="399" r:id="rId26"/>
    <p:sldId id="401" r:id="rId27"/>
    <p:sldId id="402" r:id="rId28"/>
    <p:sldId id="396" r:id="rId29"/>
    <p:sldId id="388" r:id="rId30"/>
    <p:sldId id="395" r:id="rId31"/>
    <p:sldId id="403" r:id="rId32"/>
    <p:sldId id="391" r:id="rId33"/>
    <p:sldId id="404" r:id="rId34"/>
    <p:sldId id="408" r:id="rId35"/>
    <p:sldId id="407" r:id="rId36"/>
    <p:sldId id="405" r:id="rId37"/>
    <p:sldId id="406" r:id="rId38"/>
    <p:sldId id="392" r:id="rId39"/>
    <p:sldId id="311" r:id="rId40"/>
    <p:sldId id="312" r:id="rId41"/>
    <p:sldId id="318" r:id="rId42"/>
    <p:sldId id="320" r:id="rId43"/>
    <p:sldId id="409" r:id="rId44"/>
    <p:sldId id="394" r:id="rId45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D5B5"/>
    <a:srgbClr val="8EB4E3"/>
    <a:srgbClr val="D7E4BD"/>
    <a:srgbClr val="EA3F26"/>
    <a:srgbClr val="72C3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04" autoAdjust="0"/>
    <p:restoredTop sz="92730" autoAdjust="0"/>
  </p:normalViewPr>
  <p:slideViewPr>
    <p:cSldViewPr>
      <p:cViewPr varScale="1">
        <p:scale>
          <a:sx n="84" d="100"/>
          <a:sy n="84" d="100"/>
        </p:scale>
        <p:origin x="816" y="8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555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>
            <a:extLst>
              <a:ext uri="{FF2B5EF4-FFF2-40B4-BE49-F238E27FC236}">
                <a16:creationId xmlns:a16="http://schemas.microsoft.com/office/drawing/2014/main" id="{9BA1A87E-813F-AF0F-041D-CE232B7A18C3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8131" name="Rectangle 3">
            <a:extLst>
              <a:ext uri="{FF2B5EF4-FFF2-40B4-BE49-F238E27FC236}">
                <a16:creationId xmlns:a16="http://schemas.microsoft.com/office/drawing/2014/main" id="{90A33BCA-FF2B-904A-6ACB-421B4697E719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fld id="{864C4CF4-219F-4C78-A5BA-B2F154A2CDD2}" type="datetimeFigureOut">
              <a:rPr lang="en-US"/>
              <a:pPr>
                <a:defRPr/>
              </a:pPr>
              <a:t>1/28/2026</a:t>
            </a:fld>
            <a:endParaRPr lang="en-US"/>
          </a:p>
        </p:txBody>
      </p:sp>
      <p:sp>
        <p:nvSpPr>
          <p:cNvPr id="19460" name="Rectangle 4">
            <a:extLst>
              <a:ext uri="{FF2B5EF4-FFF2-40B4-BE49-F238E27FC236}">
                <a16:creationId xmlns:a16="http://schemas.microsoft.com/office/drawing/2014/main" id="{E6881BB2-A257-BEB2-B237-5C60E2FE8C72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8133" name="Rectangle 5">
            <a:extLst>
              <a:ext uri="{FF2B5EF4-FFF2-40B4-BE49-F238E27FC236}">
                <a16:creationId xmlns:a16="http://schemas.microsoft.com/office/drawing/2014/main" id="{84E1F9B0-0E05-EEE3-8B09-3292F5E58FDD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8134" name="Rectangle 6">
            <a:extLst>
              <a:ext uri="{FF2B5EF4-FFF2-40B4-BE49-F238E27FC236}">
                <a16:creationId xmlns:a16="http://schemas.microsoft.com/office/drawing/2014/main" id="{FD94DB07-1FBF-48D8-BE9B-EAD1CA856026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8135" name="Rectangle 7">
            <a:extLst>
              <a:ext uri="{FF2B5EF4-FFF2-40B4-BE49-F238E27FC236}">
                <a16:creationId xmlns:a16="http://schemas.microsoft.com/office/drawing/2014/main" id="{B2D67A9F-79F1-685B-B7CE-85E68E027A3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082BB320-F13B-41AF-BB84-306DCE92248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Image Placeholder 1">
            <a:extLst>
              <a:ext uri="{FF2B5EF4-FFF2-40B4-BE49-F238E27FC236}">
                <a16:creationId xmlns:a16="http://schemas.microsoft.com/office/drawing/2014/main" id="{44FFA8F6-8FBE-2312-B2D6-012FDBF058E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7" name="Notes Placeholder 2">
            <a:extLst>
              <a:ext uri="{FF2B5EF4-FFF2-40B4-BE49-F238E27FC236}">
                <a16:creationId xmlns:a16="http://schemas.microsoft.com/office/drawing/2014/main" id="{60994F52-302D-250C-116C-52081CB94A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21508" name="Slide Number Placeholder 3">
            <a:extLst>
              <a:ext uri="{FF2B5EF4-FFF2-40B4-BE49-F238E27FC236}">
                <a16:creationId xmlns:a16="http://schemas.microsoft.com/office/drawing/2014/main" id="{B92E2681-B4AB-B23F-9CED-5892333F865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9A8604D-9FA4-4914-BD57-93266632D9AF}" type="slidenum">
              <a:rPr lang="en-US" altLang="en-US" smtClean="0">
                <a:latin typeface="Calibri" panose="020F0502020204030204" pitchFamily="34" charset="0"/>
              </a:rPr>
              <a:pPr/>
              <a:t>1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02124"/>
                </a:solidFill>
                <a:effectLst/>
                <a:latin typeface="Google Sans"/>
              </a:rPr>
              <a:t>R-type: register-register.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02124"/>
                </a:solidFill>
                <a:effectLst/>
                <a:latin typeface="Google Sans"/>
              </a:rPr>
              <a:t>I-type: short </a:t>
            </a:r>
            <a:r>
              <a:rPr lang="en-US" b="0" i="0" dirty="0" err="1">
                <a:solidFill>
                  <a:srgbClr val="202124"/>
                </a:solidFill>
                <a:effectLst/>
                <a:latin typeface="Google Sans"/>
              </a:rPr>
              <a:t>immediates</a:t>
            </a:r>
            <a:r>
              <a:rPr lang="en-US" b="0" i="0" dirty="0">
                <a:solidFill>
                  <a:srgbClr val="202124"/>
                </a:solidFill>
                <a:effectLst/>
                <a:latin typeface="Google Sans"/>
              </a:rPr>
              <a:t> and loads.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02124"/>
                </a:solidFill>
                <a:effectLst/>
                <a:latin typeface="Google Sans"/>
              </a:rPr>
              <a:t>S-type: stores.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02124"/>
                </a:solidFill>
                <a:effectLst/>
                <a:latin typeface="Google Sans"/>
              </a:rPr>
              <a:t>B-type: conditional branches, a variation of S-type.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02124"/>
                </a:solidFill>
                <a:effectLst/>
                <a:latin typeface="Google Sans"/>
              </a:rPr>
              <a:t>U-type: long </a:t>
            </a:r>
            <a:r>
              <a:rPr lang="en-US" b="0" i="0" dirty="0" err="1">
                <a:solidFill>
                  <a:srgbClr val="202124"/>
                </a:solidFill>
                <a:effectLst/>
                <a:latin typeface="Google Sans"/>
              </a:rPr>
              <a:t>immediates</a:t>
            </a:r>
            <a:r>
              <a:rPr lang="en-US" b="0" i="0" dirty="0">
                <a:solidFill>
                  <a:srgbClr val="202124"/>
                </a:solidFill>
                <a:effectLst/>
                <a:latin typeface="Google Sans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02124"/>
                </a:solidFill>
                <a:effectLst/>
                <a:latin typeface="Google Sans"/>
              </a:rPr>
              <a:t>J-type: unconditional jumps, a variation of U-type.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79DCCC-EBE2-44AD-8EA0-6F319820E96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254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79DCCC-EBE2-44AD-8EA0-6F319820E962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0591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does </a:t>
            </a:r>
            <a:r>
              <a:rPr lang="en-US" dirty="0" err="1"/>
              <a:t>ImmSel</a:t>
            </a:r>
            <a:r>
              <a:rPr lang="en-US" dirty="0"/>
              <a:t> do?</a:t>
            </a:r>
          </a:p>
          <a:p>
            <a:r>
              <a:rPr lang="en-US" dirty="0"/>
              <a:t>What does </a:t>
            </a:r>
            <a:r>
              <a:rPr lang="en-US" dirty="0" err="1"/>
              <a:t>BSel</a:t>
            </a:r>
            <a:r>
              <a:rPr lang="en-US" dirty="0"/>
              <a:t> do?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79DCCC-EBE2-44AD-8EA0-6F319820E962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8206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0210E9-01D5-7472-677A-3B0AA2AD0F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CD2DDE-7A51-A1A8-5C34-99C6FAA2B3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FD8106-2EFE-B03C-0DCC-E1803F83D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7F5451D-6138-4BA6-B687-6C9F908488A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018327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49C7B9-97C1-73C5-069B-8304F71A59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44205D-B0EA-B535-1BCB-C052B27F31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8810C2-A27B-66A7-0574-10C225192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29212A-F0D7-4AFF-A386-0ACFB0AAC5E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984123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99E6BE-7F7F-94ED-1232-D89436CBCA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9733A2-CB01-A6CE-B5D3-DB2ECAFBBC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721FBA-0C17-A4B8-E194-E3AAE0572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ED9BE82-4715-4ACA-919F-DBB11A70F4E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557081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FFBFFBE-14B2-F0AF-F4AC-4976B5EA7B3E}"/>
              </a:ext>
            </a:extLst>
          </p:cNvPr>
          <p:cNvSpPr/>
          <p:nvPr userDrawn="1"/>
        </p:nvSpPr>
        <p:spPr>
          <a:xfrm>
            <a:off x="0" y="3352800"/>
            <a:ext cx="8686800" cy="2743200"/>
          </a:xfrm>
          <a:prstGeom prst="rect">
            <a:avLst/>
          </a:prstGeom>
          <a:solidFill>
            <a:srgbClr val="1011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A176F73-2534-EA66-9BA3-389159441E1E}"/>
              </a:ext>
            </a:extLst>
          </p:cNvPr>
          <p:cNvSpPr/>
          <p:nvPr userDrawn="1"/>
        </p:nvSpPr>
        <p:spPr>
          <a:xfrm>
            <a:off x="2895600" y="609600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1143B4A-14C2-1094-BE58-15BD80B6D446}"/>
              </a:ext>
            </a:extLst>
          </p:cNvPr>
          <p:cNvSpPr/>
          <p:nvPr userDrawn="1"/>
        </p:nvSpPr>
        <p:spPr>
          <a:xfrm>
            <a:off x="0" y="609600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2D759AA-21D7-ABA4-D5D7-76848EAA814B}"/>
              </a:ext>
            </a:extLst>
          </p:cNvPr>
          <p:cNvSpPr/>
          <p:nvPr userDrawn="1"/>
        </p:nvSpPr>
        <p:spPr>
          <a:xfrm>
            <a:off x="5791200" y="609600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pic>
        <p:nvPicPr>
          <p:cNvPr id="8" name="Picture 10" descr="BITS_university_logo_whitevert.png">
            <a:extLst>
              <a:ext uri="{FF2B5EF4-FFF2-40B4-BE49-F238E27FC236}">
                <a16:creationId xmlns:a16="http://schemas.microsoft.com/office/drawing/2014/main" id="{4AC502B5-9275-C45A-F485-E98B733254D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" b="28592"/>
          <a:stretch>
            <a:fillRect/>
          </a:stretch>
        </p:blipFill>
        <p:spPr bwMode="auto">
          <a:xfrm>
            <a:off x="76200" y="3352800"/>
            <a:ext cx="2057400" cy="1979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8A90F2E-DD9A-35C4-D90C-49EB0FD21D5D}"/>
              </a:ext>
            </a:extLst>
          </p:cNvPr>
          <p:cNvSpPr txBox="1"/>
          <p:nvPr userDrawn="1"/>
        </p:nvSpPr>
        <p:spPr>
          <a:xfrm>
            <a:off x="-76200" y="5257800"/>
            <a:ext cx="2209800" cy="5540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hangingPunct="1">
              <a:defRPr/>
            </a:pPr>
            <a:r>
              <a:rPr lang="en-US" sz="2900" b="1" spc="-150" dirty="0">
                <a:solidFill>
                  <a:schemeClr val="bg1"/>
                </a:solidFill>
                <a:latin typeface="Arial"/>
                <a:cs typeface="Arial"/>
              </a:rPr>
              <a:t>BITS</a:t>
            </a:r>
            <a:r>
              <a:rPr lang="en-US" sz="2900" spc="-150" dirty="0">
                <a:solidFill>
                  <a:schemeClr val="bg1"/>
                </a:solidFill>
                <a:latin typeface="Arial"/>
                <a:cs typeface="Arial"/>
              </a:rPr>
              <a:t> Pilani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235B97-BCD1-B200-8B0C-6E7F31A5DD6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52400" y="5667375"/>
            <a:ext cx="1905000" cy="27622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n-US" sz="1200">
                <a:solidFill>
                  <a:srgbClr val="FFFFFF"/>
                </a:solidFill>
                <a:cs typeface="Arial" charset="0"/>
              </a:rPr>
              <a:t>Pilani Campus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2514600" y="5410200"/>
            <a:ext cx="6019800" cy="533400"/>
          </a:xfrm>
        </p:spPr>
        <p:txBody>
          <a:bodyPr anchor="b">
            <a:noAutofit/>
          </a:bodyPr>
          <a:lstStyle>
            <a:lvl1pPr marL="0" indent="0" algn="r">
              <a:lnSpc>
                <a:spcPts val="1800"/>
              </a:lnSpc>
              <a:spcBef>
                <a:spcPts val="0"/>
              </a:spcBef>
              <a:buNone/>
              <a:defRPr sz="1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4600" y="3810000"/>
            <a:ext cx="6019800" cy="1524000"/>
          </a:xfrm>
        </p:spPr>
        <p:txBody>
          <a:bodyPr>
            <a:noAutofit/>
          </a:bodyPr>
          <a:lstStyle>
            <a:lvl1pPr algn="l">
              <a:lnSpc>
                <a:spcPts val="4000"/>
              </a:lnSpc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73719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72C3E8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3E8660-BD03-9DBA-9F27-92B953591E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170716-1DFD-E96E-77AC-224DB37BB5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0094D3-6482-D516-F215-AAD295B6F9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A887A73-1AE0-46F8-856A-18EA1CF30A1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562307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44638"/>
            <a:ext cx="7772400" cy="1362075"/>
          </a:xfrm>
        </p:spPr>
        <p:txBody>
          <a:bodyPr anchor="t"/>
          <a:lstStyle>
            <a:lvl1pPr algn="l">
              <a:defRPr sz="4000" b="1" cap="all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DE40EF-D719-C1DF-C21A-2CF2ACF954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154D67-7283-208E-229E-EF4878C71D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7FBDCE-B7CC-6ED6-F37D-087059BBCD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79D9D01-1391-45E0-A9C5-C04635A4365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EFD4032-0DCD-4B56-8C1A-A046DCFB4D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85800" y="3048000"/>
            <a:ext cx="7772400" cy="3124200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388032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8A1B8B84-BA43-81F2-03D3-23F157EDDE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9C23C139-D613-6FE7-8352-A2E3C1C6D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763CA6A-FAB2-9598-5FD6-5C5FFE4CC8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4877344-E1C7-49F4-9630-5A0F623202D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202357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AC99FE01-5AE9-7CCB-1DBD-1304A57ADB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3A2B8239-FCBD-23CF-FA37-CDC50DB052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7E3DACE7-853A-4CB8-B825-278E151B1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ED20D7B-F2AF-465A-8627-050A33B6A2E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97971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70E68BBE-9DA8-9C9C-D822-7FC9D3829C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3BD6A7CF-E35D-4F42-293C-8BAB3F1350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5D87C34F-2852-49F1-C32D-490DE97430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B3AC73-65EA-4970-A755-094E5C634C8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993879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D25E5740-931D-F5B1-D23F-DCBD0C38C0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F48D1279-085F-FADC-9335-EE951FC2FE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2FCD80BA-8A05-EF30-056C-D3B895E35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5AE7E5-2F0D-40CB-89DC-60190FE7F76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259605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B0265D46-A9C7-CD06-5134-985F832761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C8A55F7D-AFEF-402F-45C6-533ED83EFE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FF7864CC-5912-595A-947D-86ED4368F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8715581-CD01-4CEC-BC8F-7353CE82685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204464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AE467ABF-5DBD-0F44-6269-D1296B6693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31729259-95EB-ABB4-8CC1-6AAA526DCD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762D7086-DF65-36F8-E6B6-082068B3EE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2052F0-E69A-488D-AA78-DE7ABB9591C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650266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BA203AAE-04EA-FB40-EB07-8B5C207984B1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152400" y="53975"/>
            <a:ext cx="6324600" cy="11953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B0F4528A-9CB7-CDAF-ED2B-34ED92441136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152400" y="1446211"/>
            <a:ext cx="8839200" cy="5014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C94811-E68F-A5B1-AEDA-C6AFA290A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0" y="6599238"/>
            <a:ext cx="1828800" cy="2587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210422-B7F7-81EF-261E-27508681B4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4200" y="6599238"/>
            <a:ext cx="2895600" cy="258762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solidFill>
                  <a:srgbClr val="898989"/>
                </a:solidFill>
                <a:latin typeface="Calibri" pitchFamily="34" charset="0"/>
              </a:defRPr>
            </a:lvl1pPr>
          </a:lstStyle>
          <a:p>
            <a:pPr>
              <a:defRPr/>
            </a:pPr>
            <a:r>
              <a:rPr lang="en-US" b="1" dirty="0">
                <a:solidFill>
                  <a:srgbClr val="101141"/>
                </a:solidFill>
                <a:cs typeface="Arial" charset="0"/>
              </a:rPr>
              <a:t>BITS </a:t>
            </a:r>
            <a:r>
              <a:rPr lang="en-US" dirty="0" err="1">
                <a:solidFill>
                  <a:srgbClr val="101141"/>
                </a:solidFill>
                <a:cs typeface="Arial" charset="0"/>
              </a:rPr>
              <a:t>Pilani</a:t>
            </a:r>
            <a:r>
              <a:rPr lang="en-US" dirty="0">
                <a:solidFill>
                  <a:srgbClr val="101141"/>
                </a:solidFill>
                <a:cs typeface="Arial" charset="0"/>
              </a:rPr>
              <a:t>, </a:t>
            </a:r>
            <a:r>
              <a:rPr lang="en-US" dirty="0" err="1">
                <a:solidFill>
                  <a:srgbClr val="101141"/>
                </a:solidFill>
                <a:cs typeface="Arial" charset="0"/>
              </a:rPr>
              <a:t>Pilani</a:t>
            </a:r>
            <a:r>
              <a:rPr lang="en-US" dirty="0">
                <a:solidFill>
                  <a:srgbClr val="101141"/>
                </a:solidFill>
                <a:cs typeface="Arial" charset="0"/>
              </a:rPr>
              <a:t> Campus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938BB7-5B9C-07D9-CEF5-0333C50550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86800" y="6599238"/>
            <a:ext cx="457200" cy="258762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5875A4CA-FE82-4068-9563-37A5A44B587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pic>
        <p:nvPicPr>
          <p:cNvPr id="7" name="Picture 11" descr="Picture 7.png">
            <a:extLst>
              <a:ext uri="{FF2B5EF4-FFF2-40B4-BE49-F238E27FC236}">
                <a16:creationId xmlns:a16="http://schemas.microsoft.com/office/drawing/2014/main" id="{B1A82462-8175-42D8-B46C-67766E05E740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" name="Group 18">
            <a:extLst>
              <a:ext uri="{FF2B5EF4-FFF2-40B4-BE49-F238E27FC236}">
                <a16:creationId xmlns:a16="http://schemas.microsoft.com/office/drawing/2014/main" id="{F71B9737-4DA8-4B8F-9335-5F2A7C906531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32335E3-1C88-4FEB-B3EA-2686D6520BDF}"/>
                </a:ext>
              </a:extLst>
            </p:cNvPr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57711E8-77A4-4937-A983-1A5FDBFC0894}"/>
                </a:ext>
              </a:extLst>
            </p:cNvPr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C71875C-BA0F-4B96-BF59-4025A49FA021}"/>
                </a:ext>
              </a:extLst>
            </p:cNvPr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2" name="Group 22">
            <a:extLst>
              <a:ext uri="{FF2B5EF4-FFF2-40B4-BE49-F238E27FC236}">
                <a16:creationId xmlns:a16="http://schemas.microsoft.com/office/drawing/2014/main" id="{C2B4447A-9437-4C8F-B654-838CD5BB8615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6377527-4981-49F2-8F12-B5DB6F066126}"/>
                </a:ext>
              </a:extLst>
            </p:cNvPr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5B94671-9EEF-4175-9164-57B69291B8A6}"/>
                </a:ext>
              </a:extLst>
            </p:cNvPr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D2EC7A3-548A-4998-81D6-DC9D9CECAAD8}"/>
                </a:ext>
              </a:extLst>
            </p:cNvPr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4833" r:id="rId1"/>
    <p:sldLayoutId id="2147484834" r:id="rId2"/>
    <p:sldLayoutId id="2147484835" r:id="rId3"/>
    <p:sldLayoutId id="2147484836" r:id="rId4"/>
    <p:sldLayoutId id="2147484837" r:id="rId5"/>
    <p:sldLayoutId id="2147484838" r:id="rId6"/>
    <p:sldLayoutId id="2147484839" r:id="rId7"/>
    <p:sldLayoutId id="2147484840" r:id="rId8"/>
    <p:sldLayoutId id="2147484841" r:id="rId9"/>
    <p:sldLayoutId id="2147484842" r:id="rId10"/>
    <p:sldLayoutId id="2147484843" r:id="rId11"/>
    <p:sldLayoutId id="2147484844" r:id="rId12"/>
  </p:sldLayoutIdLst>
  <p:hf hdr="0" ft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b="1" kern="1200">
          <a:solidFill>
            <a:srgbClr val="72C3E8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hyperlink" Target="https://twitter.com/ten_filip/status/1340400266047332354" TargetMode="External"/><Relationship Id="rId5" Type="http://schemas.openxmlformats.org/officeDocument/2006/relationships/image" Target="../media/image17.jpeg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5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3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4">
            <a:extLst>
              <a:ext uri="{FF2B5EF4-FFF2-40B4-BE49-F238E27FC236}">
                <a16:creationId xmlns:a16="http://schemas.microsoft.com/office/drawing/2014/main" id="{82CCF8E8-8D44-B829-5D34-BCFE6E2C9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US" dirty="0"/>
              <a:t>Computer Architecture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4BD772D-9840-4762-E3C3-128057D3E94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sz="2000" dirty="0"/>
              <a:t>Prof. Saurabh Gandhi (EEE department)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AFC57-0F8F-4F77-B1F3-4DDE95485D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questions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E7881F0-F23E-43EB-AF0D-FABA446B89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Two possible designs of 3-to-8 decoders: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	A				B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FFD2AE-41A5-4D3D-806F-96EE5ABFBF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64AEC7-4F96-4536-85C6-086792D86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A887A73-1AE0-46F8-856A-18EA1CF30A1B}" type="slidenum">
              <a:rPr lang="en-US" altLang="en-US" smtClean="0"/>
              <a:pPr>
                <a:defRPr/>
              </a:pPr>
              <a:t>10</a:t>
            </a:fld>
            <a:endParaRPr lang="en-US" altLang="en-US"/>
          </a:p>
        </p:txBody>
      </p:sp>
      <p:pic>
        <p:nvPicPr>
          <p:cNvPr id="1026" name="Picture 2" descr="Digital Decoder and its application in digital circuits ...">
            <a:extLst>
              <a:ext uri="{FF2B5EF4-FFF2-40B4-BE49-F238E27FC236}">
                <a16:creationId xmlns:a16="http://schemas.microsoft.com/office/drawing/2014/main" id="{49F9CDA6-8777-48EF-B141-6A6C5FD12B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057400"/>
            <a:ext cx="2476500" cy="2175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ow to design a 2 by 4 decoder using 1 by 2 - Quora">
            <a:extLst>
              <a:ext uri="{FF2B5EF4-FFF2-40B4-BE49-F238E27FC236}">
                <a16:creationId xmlns:a16="http://schemas.microsoft.com/office/drawing/2014/main" id="{F01A384F-2533-4F03-AB24-D36B495284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2088822"/>
            <a:ext cx="2362200" cy="2408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1E72F4C-E6B6-4C9E-9FD1-A5B51C10A47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913" b="73969"/>
          <a:stretch/>
        </p:blipFill>
        <p:spPr bwMode="auto">
          <a:xfrm>
            <a:off x="-6096" y="5562600"/>
            <a:ext cx="9144000" cy="777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Content Placeholder 8">
            <a:extLst>
              <a:ext uri="{FF2B5EF4-FFF2-40B4-BE49-F238E27FC236}">
                <a16:creationId xmlns:a16="http://schemas.microsoft.com/office/drawing/2014/main" id="{656C7563-9263-4B7B-AE5D-3F79FDEDBBD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00" t="45812" r="-400" b="47496"/>
          <a:stretch/>
        </p:blipFill>
        <p:spPr bwMode="auto">
          <a:xfrm>
            <a:off x="30479" y="6089396"/>
            <a:ext cx="9144000" cy="258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30614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F29475-D9D8-4AFC-9AB4-E01228074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Microarchitecture – </a:t>
            </a:r>
            <a:r>
              <a:rPr lang="en-US" dirty="0" err="1"/>
              <a:t>datapath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DF7D69-F4C3-4236-B8F5-399636B25A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586F84-74EF-4594-AC41-7E069A2C9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9D9D01-1391-45E0-A9C5-C04635A43651}" type="slidenum">
              <a:rPr lang="en-US" altLang="en-US" smtClean="0"/>
              <a:pPr>
                <a:defRPr/>
              </a:pPr>
              <a:t>11</a:t>
            </a:fld>
            <a:endParaRPr lang="en-US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74626AD-3B1E-4F3C-96DB-9AC5EE0A8CF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2508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41590-F254-20FB-5CBC-AF99FDA485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C000"/>
                </a:solidFill>
              </a:rPr>
              <a:t>How is an instruction executed?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C35CC2-F431-A1BA-4688-0ADDF597F5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576" y="1609809"/>
            <a:ext cx="8972549" cy="59592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Goal: Create a “circuit” of logic elements that, when given an assembly instruction, perform the action the instruction describes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998F8F-6394-D7D2-47D8-3221BDEE5C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13859-67C5-4393-B6C2-556CF3F770C0}" type="datetime3">
              <a:rPr lang="en-US" smtClean="0"/>
              <a:t>28 January 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71BF1A-91DE-EC90-C987-923396A056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ELL305: Computer Architecture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B16521-3317-0710-801D-4A2615735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C3541-01C1-4CA5-B68F-FEE868C7D1AF}" type="slidenum">
              <a:rPr lang="en-US" smtClean="0"/>
              <a:t>12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D7B8516-565C-DA3F-00C3-5B146C5791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639" y="3323344"/>
            <a:ext cx="7044721" cy="132892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EE2D1BE-6E8E-032B-CA46-43EB114552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13" y="4752080"/>
            <a:ext cx="7180471" cy="1264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17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41590-F254-20FB-5CBC-AF99FDA48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53975"/>
            <a:ext cx="6553200" cy="1195386"/>
          </a:xfrm>
        </p:spPr>
        <p:txBody>
          <a:bodyPr/>
          <a:lstStyle/>
          <a:p>
            <a:r>
              <a:rPr lang="en-US" dirty="0">
                <a:solidFill>
                  <a:srgbClr val="FFC000"/>
                </a:solidFill>
              </a:rPr>
              <a:t>The stages of instruction execution – Instruction Fetch (IF)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998F8F-6394-D7D2-47D8-3221BDEE5C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13859-67C5-4393-B6C2-556CF3F770C0}" type="datetime3">
              <a:rPr lang="en-US" smtClean="0"/>
              <a:t>28 January 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71BF1A-91DE-EC90-C987-923396A056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ELL305: Computer Architecture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B16521-3317-0710-801D-4A2615735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C3541-01C1-4CA5-B68F-FEE868C7D1AF}" type="slidenum">
              <a:rPr lang="en-US" smtClean="0"/>
              <a:t>13</a:t>
            </a:fld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10DACEF-4A92-39C4-B658-ED23A6B50A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576" y="3234874"/>
            <a:ext cx="8972549" cy="3013525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Which instruction to fetch? Logical elements to compute the address of the next instruction</a:t>
            </a:r>
          </a:p>
          <a:p>
            <a:endParaRPr lang="en-US" dirty="0"/>
          </a:p>
          <a:p>
            <a:r>
              <a:rPr lang="en-US" dirty="0"/>
              <a:t>Next instruction – easy, just increment the current instruction address by size</a:t>
            </a:r>
          </a:p>
          <a:p>
            <a:endParaRPr lang="en-US" dirty="0"/>
          </a:p>
          <a:p>
            <a:r>
              <a:rPr lang="en-US" dirty="0"/>
              <a:t>Branch – depends on the outcome of the current instruction (information obtained from other units of the processor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B862F73-7AFA-F27C-AEFD-090FB5E443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14" y="1609808"/>
            <a:ext cx="7180471" cy="1264620"/>
          </a:xfrm>
          <a:prstGeom prst="rect">
            <a:avLst/>
          </a:prstGeo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AB6A1CD-AD32-1F40-F448-4B71A56757DD}"/>
              </a:ext>
            </a:extLst>
          </p:cNvPr>
          <p:cNvSpPr/>
          <p:nvPr/>
        </p:nvSpPr>
        <p:spPr>
          <a:xfrm>
            <a:off x="1001730" y="1666341"/>
            <a:ext cx="1078786" cy="1140431"/>
          </a:xfrm>
          <a:prstGeom prst="roundRect">
            <a:avLst>
              <a:gd name="adj" fmla="val 21616"/>
            </a:avLst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117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41590-F254-20FB-5CBC-AF99FDA48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53975"/>
            <a:ext cx="6477000" cy="1195386"/>
          </a:xfrm>
        </p:spPr>
        <p:txBody>
          <a:bodyPr/>
          <a:lstStyle/>
          <a:p>
            <a:r>
              <a:rPr lang="en-US" sz="3200" dirty="0">
                <a:solidFill>
                  <a:srgbClr val="FFC000"/>
                </a:solidFill>
              </a:rPr>
              <a:t>The stages of instruction execution – Decode and Operand Fetch (OF)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998F8F-6394-D7D2-47D8-3221BDEE5C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13859-67C5-4393-B6C2-556CF3F770C0}" type="datetime3">
              <a:rPr lang="en-US" smtClean="0"/>
              <a:t>28 January 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71BF1A-91DE-EC90-C987-923396A056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ELL305: Computer Architecture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B16521-3317-0710-801D-4A2615735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C3541-01C1-4CA5-B68F-FEE868C7D1AF}" type="slidenum">
              <a:rPr lang="en-US" smtClean="0"/>
              <a:t>14</a:t>
            </a:fld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10DACEF-4A92-39C4-B658-ED23A6B50A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576" y="3234874"/>
            <a:ext cx="8972549" cy="3165925"/>
          </a:xfrm>
        </p:spPr>
        <p:txBody>
          <a:bodyPr>
            <a:normAutofit fontScale="92500"/>
          </a:bodyPr>
          <a:lstStyle/>
          <a:p>
            <a:r>
              <a:rPr lang="en-US" dirty="0"/>
              <a:t>How to interpret the instruction? What all will be needed to execute it?</a:t>
            </a:r>
          </a:p>
          <a:p>
            <a:endParaRPr lang="en-US" dirty="0"/>
          </a:p>
          <a:p>
            <a:r>
              <a:rPr lang="en-US" dirty="0"/>
              <a:t>Processing required for different instruction types is very different – load-store instructions use a dedicated memory unit, whereas arithmetic instructions do not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B862F73-7AFA-F27C-AEFD-090FB5E443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14" y="1609808"/>
            <a:ext cx="7180471" cy="1264620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E16F617D-6B8D-A574-4238-4C02FBE18D40}"/>
              </a:ext>
            </a:extLst>
          </p:cNvPr>
          <p:cNvSpPr/>
          <p:nvPr/>
        </p:nvSpPr>
        <p:spPr>
          <a:xfrm>
            <a:off x="2512032" y="1704868"/>
            <a:ext cx="1078786" cy="1140431"/>
          </a:xfrm>
          <a:prstGeom prst="roundRect">
            <a:avLst>
              <a:gd name="adj" fmla="val 21616"/>
            </a:avLst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558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41590-F254-20FB-5CBC-AF99FDA485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C000"/>
                </a:solidFill>
              </a:rPr>
              <a:t>The stages of instruction execution – Execute (EX)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998F8F-6394-D7D2-47D8-3221BDEE5C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13859-67C5-4393-B6C2-556CF3F770C0}" type="datetime3">
              <a:rPr lang="en-US" smtClean="0"/>
              <a:t>28 January 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71BF1A-91DE-EC90-C987-923396A056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ELL305: Computer Architecture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B16521-3317-0710-801D-4A2615735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C3541-01C1-4CA5-B68F-FEE868C7D1AF}" type="slidenum">
              <a:rPr lang="en-US" smtClean="0"/>
              <a:t>15</a:t>
            </a:fld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10DACEF-4A92-39C4-B658-ED23A6B50A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576" y="3234874"/>
            <a:ext cx="8972549" cy="2937325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Executes arithmetic and logical operations</a:t>
            </a:r>
          </a:p>
          <a:p>
            <a:endParaRPr lang="en-US" dirty="0"/>
          </a:p>
          <a:p>
            <a:r>
              <a:rPr lang="en-US" dirty="0"/>
              <a:t>Contains an arithmetic and logical unit (ALU)</a:t>
            </a:r>
          </a:p>
          <a:p>
            <a:endParaRPr lang="en-US" dirty="0"/>
          </a:p>
          <a:p>
            <a:r>
              <a:rPr lang="en-US" dirty="0"/>
              <a:t>Compute the effective address of load-store operations</a:t>
            </a:r>
          </a:p>
          <a:p>
            <a:endParaRPr lang="en-US" dirty="0"/>
          </a:p>
          <a:p>
            <a:r>
              <a:rPr lang="en-US" dirty="0"/>
              <a:t>Computes the outcome of branches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B862F73-7AFA-F27C-AEFD-090FB5E443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14" y="1609808"/>
            <a:ext cx="7180471" cy="1264620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E16F617D-6B8D-A574-4238-4C02FBE18D40}"/>
              </a:ext>
            </a:extLst>
          </p:cNvPr>
          <p:cNvSpPr/>
          <p:nvPr/>
        </p:nvSpPr>
        <p:spPr>
          <a:xfrm>
            <a:off x="4045445" y="1697163"/>
            <a:ext cx="1078786" cy="1140431"/>
          </a:xfrm>
          <a:prstGeom prst="roundRect">
            <a:avLst>
              <a:gd name="adj" fmla="val 21616"/>
            </a:avLst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134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41590-F254-20FB-5CBC-AF99FDA48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53975"/>
            <a:ext cx="6705600" cy="1195386"/>
          </a:xfrm>
        </p:spPr>
        <p:txBody>
          <a:bodyPr/>
          <a:lstStyle/>
          <a:p>
            <a:r>
              <a:rPr lang="en-US" dirty="0">
                <a:solidFill>
                  <a:srgbClr val="FFC000"/>
                </a:solidFill>
              </a:rPr>
              <a:t>The stages of instruction execution – Memory Access (MA)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998F8F-6394-D7D2-47D8-3221BDEE5C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13859-67C5-4393-B6C2-556CF3F770C0}" type="datetime3">
              <a:rPr lang="en-US" smtClean="0"/>
              <a:t>28 January 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71BF1A-91DE-EC90-C987-923396A056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ELL305: Computer Architecture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B16521-3317-0710-801D-4A2615735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C3541-01C1-4CA5-B68F-FEE868C7D1AF}" type="slidenum">
              <a:rPr lang="en-US" smtClean="0"/>
              <a:t>16</a:t>
            </a:fld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10DACEF-4A92-39C4-B658-ED23A6B50A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576" y="3116208"/>
            <a:ext cx="8972549" cy="2456676"/>
          </a:xfrm>
        </p:spPr>
        <p:txBody>
          <a:bodyPr/>
          <a:lstStyle/>
          <a:p>
            <a:r>
              <a:rPr lang="en-US" dirty="0"/>
              <a:t>Processing load-store instructions (accessing main memory)</a:t>
            </a:r>
          </a:p>
          <a:p>
            <a:endParaRPr lang="en-US" dirty="0"/>
          </a:p>
          <a:p>
            <a:r>
              <a:rPr lang="en-US" dirty="0"/>
              <a:t>Memory system can be very complex, and part of that complexity is implemented here (next module!)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B862F73-7AFA-F27C-AEFD-090FB5E443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14" y="1609808"/>
            <a:ext cx="7180471" cy="1264620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E16F617D-6B8D-A574-4238-4C02FBE18D40}"/>
              </a:ext>
            </a:extLst>
          </p:cNvPr>
          <p:cNvSpPr/>
          <p:nvPr/>
        </p:nvSpPr>
        <p:spPr>
          <a:xfrm>
            <a:off x="5594273" y="1704868"/>
            <a:ext cx="1078786" cy="1140431"/>
          </a:xfrm>
          <a:prstGeom prst="roundRect">
            <a:avLst>
              <a:gd name="adj" fmla="val 21616"/>
            </a:avLst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034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5C6BE50-2B4F-22EE-5B3B-BD8D135DC1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834"/>
          <a:stretch/>
        </p:blipFill>
        <p:spPr>
          <a:xfrm>
            <a:off x="4589935" y="1709622"/>
            <a:ext cx="4459490" cy="396307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544A024-34DF-3A08-D265-BF739A108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and control path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99E268-C149-E76E-98C1-E0EA91379F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576" y="1609808"/>
            <a:ext cx="4413131" cy="4714791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Datapath: contains the hardware necessary to perform operations required by the processor</a:t>
            </a:r>
            <a:br>
              <a:rPr lang="en-US" dirty="0"/>
            </a:br>
            <a:br>
              <a:rPr lang="en-US" dirty="0"/>
            </a:br>
            <a:r>
              <a:rPr lang="en-US" dirty="0"/>
              <a:t>Reacts to what the controller tells it! (</a:t>
            </a:r>
            <a:r>
              <a:rPr lang="en-US" dirty="0" err="1"/>
              <a:t>ie</a:t>
            </a:r>
            <a:r>
              <a:rPr lang="en-US" dirty="0"/>
              <a:t>. “I was told to do an add, so I’ll feed these arguments through an adder)</a:t>
            </a:r>
          </a:p>
          <a:p>
            <a:endParaRPr lang="en-US" dirty="0"/>
          </a:p>
          <a:p>
            <a:r>
              <a:rPr lang="en-US" dirty="0"/>
              <a:t>Control: decides what each piece of the </a:t>
            </a:r>
            <a:r>
              <a:rPr lang="en-US" dirty="0" err="1"/>
              <a:t>datapath</a:t>
            </a:r>
            <a:r>
              <a:rPr lang="en-US" dirty="0"/>
              <a:t> should do</a:t>
            </a:r>
            <a:br>
              <a:rPr lang="en-US" dirty="0"/>
            </a:br>
            <a:br>
              <a:rPr lang="en-US" dirty="0"/>
            </a:br>
            <a:r>
              <a:rPr lang="en-US" dirty="0"/>
              <a:t>What operation am I performing? Do I need to get info from memory? Should I write to a register? Which register? (Based on the input instruction!)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C5FB37-3A37-B584-298D-6BEDA35386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13859-67C5-4393-B6C2-556CF3F770C0}" type="datetime3">
              <a:rPr lang="en-US" smtClean="0"/>
              <a:t>28 January 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799EE5-0CB1-FCE3-3785-F3DE20A96A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ELL305: Computer Architecture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8BAE2C-C14F-51C4-8F30-566B3FD1C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C3541-01C1-4CA5-B68F-FEE868C7D1AF}" type="slidenum">
              <a:rPr lang="en-US" smtClean="0"/>
              <a:t>17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912A34D-F737-B835-3B58-3E84730CE4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4837" y="937588"/>
            <a:ext cx="2389684" cy="1104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986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3A361-8AE7-26C3-A4C4-0D854F255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final product – virtual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5F7F93-6400-8D4F-5601-3D4A44F541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13859-67C5-4393-B6C2-556CF3F770C0}" type="datetime3">
              <a:rPr lang="en-US" smtClean="0"/>
              <a:t>28 January 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21688F-AFBD-141E-7928-1E8FB2F7AD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ELL305: Computer Architecture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240496-DC47-CF56-319F-7C803BFB8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C3541-01C1-4CA5-B68F-FEE868C7D1AF}" type="slidenum">
              <a:rPr lang="en-US" smtClean="0"/>
              <a:t>18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95DC18A-9315-018C-3195-3B67D14D53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300" y="1524000"/>
            <a:ext cx="6629400" cy="4867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2307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3A361-8AE7-26C3-A4C4-0D854F255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final product – physical!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5F7F93-6400-8D4F-5601-3D4A44F541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13859-67C5-4393-B6C2-556CF3F770C0}" type="datetime3">
              <a:rPr lang="en-US" smtClean="0"/>
              <a:t>28 January 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21688F-AFBD-141E-7928-1E8FB2F7AD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ELL305: Computer Architecture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240496-DC47-CF56-319F-7C803BFB8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C3541-01C1-4CA5-B68F-FEE868C7D1AF}" type="slidenum">
              <a:rPr lang="en-US" smtClean="0"/>
              <a:t>19</a:t>
            </a:fld>
            <a:endParaRPr lang="en-US"/>
          </a:p>
        </p:txBody>
      </p:sp>
      <p:pic>
        <p:nvPicPr>
          <p:cNvPr id="3" name="sCbSyiir4Bh4ydsk">
            <a:hlinkClick r:id="" action="ppaction://media"/>
            <a:extLst>
              <a:ext uri="{FF2B5EF4-FFF2-40B4-BE49-F238E27FC236}">
                <a16:creationId xmlns:a16="http://schemas.microsoft.com/office/drawing/2014/main" id="{66373502-93A5-792A-2890-D1A43CEC31C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480448" y="857250"/>
            <a:ext cx="2897981" cy="51435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E88290C6-A085-76B2-E153-1D61962FD78D}"/>
              </a:ext>
            </a:extLst>
          </p:cNvPr>
          <p:cNvGrpSpPr/>
          <p:nvPr/>
        </p:nvGrpSpPr>
        <p:grpSpPr>
          <a:xfrm>
            <a:off x="400050" y="1331923"/>
            <a:ext cx="4800601" cy="4340774"/>
            <a:chOff x="533400" y="632898"/>
            <a:chExt cx="6400801" cy="5787698"/>
          </a:xfrm>
        </p:grpSpPr>
        <p:pic>
          <p:nvPicPr>
            <p:cNvPr id="2050" name="Picture 2" descr="Image">
              <a:extLst>
                <a:ext uri="{FF2B5EF4-FFF2-40B4-BE49-F238E27FC236}">
                  <a16:creationId xmlns:a16="http://schemas.microsoft.com/office/drawing/2014/main" id="{1A2B3639-6453-BE35-0F1A-F90E02100D7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71" r="12252"/>
            <a:stretch/>
          </p:blipFill>
          <p:spPr bwMode="auto">
            <a:xfrm>
              <a:off x="638175" y="667496"/>
              <a:ext cx="6296026" cy="57531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A20529F-4A96-738B-D715-6C7A2800828F}"/>
                </a:ext>
              </a:extLst>
            </p:cNvPr>
            <p:cNvSpPr txBox="1"/>
            <p:nvPr/>
          </p:nvSpPr>
          <p:spPr>
            <a:xfrm>
              <a:off x="533400" y="632898"/>
              <a:ext cx="6400801" cy="12311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>
                  <a:solidFill>
                    <a:srgbClr val="FFC000"/>
                  </a:solidFill>
                  <a:highlight>
                    <a:srgbClr val="000080"/>
                  </a:highlight>
                  <a:hlinkClick r:id="rId6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https://twitter.com/ten_filip/status/1340400266047332354</a:t>
              </a:r>
              <a:endParaRPr lang="en-US" b="1" dirty="0">
                <a:solidFill>
                  <a:srgbClr val="FFC000"/>
                </a:solidFill>
                <a:highlight>
                  <a:srgbClr val="000080"/>
                </a:highlight>
              </a:endParaRPr>
            </a:p>
            <a:p>
              <a:r>
                <a:rPr lang="en-US" b="1" dirty="0">
                  <a:solidFill>
                    <a:srgbClr val="FFC000"/>
                  </a:solidFill>
                  <a:highlight>
                    <a:srgbClr val="000080"/>
                  </a:highlight>
                </a:rPr>
                <a:t>https://eater.net/8bit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F21698F2-DA9E-444A-87B6-030AC22D602E}"/>
              </a:ext>
            </a:extLst>
          </p:cNvPr>
          <p:cNvSpPr txBox="1"/>
          <p:nvPr/>
        </p:nvSpPr>
        <p:spPr>
          <a:xfrm>
            <a:off x="-18288" y="5761055"/>
            <a:ext cx="588168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4"/>
                </a:solidFill>
                <a:highlight>
                  <a:srgbClr val="000080"/>
                </a:highlight>
              </a:rPr>
              <a:t>Try your own: https://hackaday.io/project/178826-pineapple-one/details</a:t>
            </a:r>
          </a:p>
        </p:txBody>
      </p:sp>
    </p:spTree>
    <p:extLst>
      <p:ext uri="{BB962C8B-B14F-4D97-AF65-F5344CB8AC3E}">
        <p14:creationId xmlns:p14="http://schemas.microsoft.com/office/powerpoint/2010/main" val="2731791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91938C0-3DDB-4F1E-94FD-B09E819012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Instructions as seen by hardware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04A134-7048-4E04-AF75-801A60B587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F9BAE1-BB5F-4B29-A086-A094055423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A887A73-1AE0-46F8-856A-18EA1CF30A1B}" type="slidenum">
              <a:rPr lang="en-US" altLang="en-US" smtClean="0"/>
              <a:pPr>
                <a:defRPr/>
              </a:pPr>
              <a:t>2</a:t>
            </a:fld>
            <a:endParaRPr lang="en-US" alt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17E9B3C-8585-4113-BD10-64561D002C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9673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7D55A8-C66D-4798-8F3B-B9461C57A4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Components of the </a:t>
            </a:r>
            <a:r>
              <a:rPr lang="en-US" dirty="0" err="1"/>
              <a:t>datapath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BB2507E-4B21-4835-AF11-D25EB0E7E4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2CC3B3-220B-4858-8C0D-EE7B3813D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9D9D01-1391-45E0-A9C5-C04635A43651}" type="slidenum">
              <a:rPr lang="en-US" altLang="en-US" smtClean="0"/>
              <a:pPr>
                <a:defRPr/>
              </a:pPr>
              <a:t>20</a:t>
            </a:fld>
            <a:endParaRPr lang="en-US" altLang="en-US"/>
          </a:p>
        </p:txBody>
      </p:sp>
      <p:pic>
        <p:nvPicPr>
          <p:cNvPr id="1026" name="Picture 2" descr="The RISC-V Processor Hakim Weatherspoon CS 3410 Computer Science - ppt ...">
            <a:extLst>
              <a:ext uri="{FF2B5EF4-FFF2-40B4-BE49-F238E27FC236}">
                <a16:creationId xmlns:a16="http://schemas.microsoft.com/office/drawing/2014/main" id="{2754A6F0-E5B5-44C3-8371-11C8FB73BB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43" b="9576"/>
          <a:stretch/>
        </p:blipFill>
        <p:spPr bwMode="auto">
          <a:xfrm>
            <a:off x="1380615" y="2514600"/>
            <a:ext cx="6382770" cy="3641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87257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9B2C00-95FC-42F3-A0D9-8F78B6765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hardware blocks does an instruction use?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4836D5-EE00-484D-BCF1-0A2EB5AA6A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Program memory – where </a:t>
            </a:r>
            <a:br>
              <a:rPr lang="en-US" dirty="0"/>
            </a:br>
            <a:r>
              <a:rPr lang="en-US" dirty="0"/>
              <a:t>the instructions come from</a:t>
            </a:r>
          </a:p>
          <a:p>
            <a:r>
              <a:rPr lang="en-US" dirty="0"/>
              <a:t>PC – register that points to</a:t>
            </a:r>
            <a:br>
              <a:rPr lang="en-US" dirty="0"/>
            </a:br>
            <a:r>
              <a:rPr lang="en-US" dirty="0"/>
              <a:t>the instruction in memory</a:t>
            </a:r>
          </a:p>
          <a:p>
            <a:r>
              <a:rPr lang="en-US" dirty="0"/>
              <a:t>Register File – where the local registers live</a:t>
            </a:r>
          </a:p>
          <a:p>
            <a:r>
              <a:rPr lang="en-US" dirty="0"/>
              <a:t>Immediate generator</a:t>
            </a:r>
          </a:p>
          <a:p>
            <a:r>
              <a:rPr lang="en-US" dirty="0"/>
              <a:t>ALU – where the computation happens</a:t>
            </a:r>
          </a:p>
          <a:p>
            <a:r>
              <a:rPr lang="en-US" dirty="0"/>
              <a:t>Data memory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C953EF-18D2-49F9-8685-3F76C6E6EC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FBEA61-7F38-4EC5-8FF9-9591ECCE0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A887A73-1AE0-46F8-856A-18EA1CF30A1B}" type="slidenum">
              <a:rPr lang="en-US" altLang="en-US" smtClean="0"/>
              <a:pPr>
                <a:defRPr/>
              </a:pPr>
              <a:t>21</a:t>
            </a:fld>
            <a:endParaRPr lang="en-US" altLang="en-US"/>
          </a:p>
        </p:txBody>
      </p:sp>
      <p:pic>
        <p:nvPicPr>
          <p:cNvPr id="6" name="Picture 2" descr="The RISC-V Processor Hakim Weatherspoon CS 3410 Computer Science - ppt ...">
            <a:extLst>
              <a:ext uri="{FF2B5EF4-FFF2-40B4-BE49-F238E27FC236}">
                <a16:creationId xmlns:a16="http://schemas.microsoft.com/office/drawing/2014/main" id="{CA42E352-0704-4816-ACBC-C53A6D40DF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576"/>
          <a:stretch/>
        </p:blipFill>
        <p:spPr bwMode="auto">
          <a:xfrm>
            <a:off x="5318372" y="838200"/>
            <a:ext cx="3825628" cy="259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8514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F76C8-B5FD-4190-B442-CAE9F65FE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RV32I Register 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762EC0-B1E3-40BC-8E85-AD620AE6DA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446211"/>
            <a:ext cx="9144000" cy="5014912"/>
          </a:xfrm>
        </p:spPr>
        <p:txBody>
          <a:bodyPr>
            <a:normAutofit fontScale="92500"/>
          </a:bodyPr>
          <a:lstStyle/>
          <a:p>
            <a:r>
              <a:rPr lang="en-US" dirty="0"/>
              <a:t>32 integer registers, x0 to x31</a:t>
            </a:r>
          </a:p>
          <a:p>
            <a:pPr lvl="1"/>
            <a:r>
              <a:rPr lang="en-US" dirty="0"/>
              <a:t>Output ports </a:t>
            </a:r>
            <a:r>
              <a:rPr lang="en-US" b="1" dirty="0" err="1">
                <a:solidFill>
                  <a:schemeClr val="accent6"/>
                </a:solidFill>
              </a:rPr>
              <a:t>portA</a:t>
            </a:r>
            <a:r>
              <a:rPr lang="en-US" dirty="0"/>
              <a:t> and </a:t>
            </a:r>
            <a:r>
              <a:rPr lang="en-US" b="1" dirty="0" err="1">
                <a:solidFill>
                  <a:schemeClr val="accent6"/>
                </a:solidFill>
              </a:rPr>
              <a:t>portB</a:t>
            </a:r>
            <a:r>
              <a:rPr lang="en-US" dirty="0"/>
              <a:t> (readout of 32 bit data stored inside)</a:t>
            </a:r>
            <a:endParaRPr lang="en-US" b="1" dirty="0">
              <a:solidFill>
                <a:schemeClr val="accent6"/>
              </a:solidFill>
            </a:endParaRPr>
          </a:p>
          <a:p>
            <a:pPr lvl="1"/>
            <a:r>
              <a:rPr lang="en-US" dirty="0"/>
              <a:t> Input port </a:t>
            </a:r>
            <a:r>
              <a:rPr lang="en-US" b="1" dirty="0" err="1">
                <a:solidFill>
                  <a:schemeClr val="accent4"/>
                </a:solidFill>
              </a:rPr>
              <a:t>portW</a:t>
            </a:r>
            <a:r>
              <a:rPr lang="en-US" dirty="0"/>
              <a:t> (32 bit data that we want to write inside)</a:t>
            </a:r>
          </a:p>
          <a:p>
            <a:pPr lvl="1"/>
            <a:r>
              <a:rPr lang="en-US" b="1" dirty="0">
                <a:solidFill>
                  <a:schemeClr val="accent4"/>
                </a:solidFill>
              </a:rPr>
              <a:t>RW</a:t>
            </a:r>
            <a:r>
              <a:rPr lang="en-US" dirty="0"/>
              <a:t>, </a:t>
            </a:r>
            <a:r>
              <a:rPr lang="en-US" b="1" dirty="0">
                <a:solidFill>
                  <a:schemeClr val="accent4"/>
                </a:solidFill>
              </a:rPr>
              <a:t>RA</a:t>
            </a:r>
            <a:r>
              <a:rPr lang="en-US" dirty="0"/>
              <a:t>, </a:t>
            </a:r>
            <a:r>
              <a:rPr lang="en-US" b="1" dirty="0">
                <a:solidFill>
                  <a:schemeClr val="accent4"/>
                </a:solidFill>
              </a:rPr>
              <a:t>RB</a:t>
            </a:r>
            <a:r>
              <a:rPr lang="en-US" dirty="0"/>
              <a:t> (address of register inside the RF resp.)</a:t>
            </a:r>
          </a:p>
          <a:p>
            <a:pPr lvl="1"/>
            <a:r>
              <a:rPr lang="en-US" b="1" dirty="0" err="1">
                <a:solidFill>
                  <a:schemeClr val="accent4"/>
                </a:solidFill>
              </a:rPr>
              <a:t>WEn</a:t>
            </a:r>
            <a:r>
              <a:rPr lang="en-US" dirty="0"/>
              <a:t> (whether to copy </a:t>
            </a:r>
            <a:r>
              <a:rPr lang="en-US" dirty="0" err="1"/>
              <a:t>portW</a:t>
            </a:r>
            <a:r>
              <a:rPr lang="en-US" dirty="0"/>
              <a:t> data into register inside or not)</a:t>
            </a:r>
          </a:p>
          <a:p>
            <a:pPr lvl="1"/>
            <a:r>
              <a:rPr lang="en-US" dirty="0" err="1"/>
              <a:t>Clk</a:t>
            </a:r>
            <a:r>
              <a:rPr lang="en-US" dirty="0"/>
              <a:t> (clock signal for write operation, read is combinational)!</a:t>
            </a:r>
          </a:p>
          <a:p>
            <a:r>
              <a:rPr lang="en-US" dirty="0"/>
              <a:t>Register x0 is hardwired to 0 (why?)</a:t>
            </a:r>
          </a:p>
          <a:p>
            <a:r>
              <a:rPr lang="en-US" dirty="0"/>
              <a:t>General purpose usage (</a:t>
            </a:r>
            <a:r>
              <a:rPr lang="en-US" dirty="0" err="1"/>
              <a:t>ie</a:t>
            </a:r>
            <a:r>
              <a:rPr lang="en-US" dirty="0"/>
              <a:t> registers are not restricted or reserved for specific uses)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D80091-232E-4B43-B703-DCA2582696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CC0CD7-0520-4C0B-9FF2-425FDA761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A887A73-1AE0-46F8-856A-18EA1CF30A1B}" type="slidenum">
              <a:rPr lang="en-US" altLang="en-US" smtClean="0"/>
              <a:pPr>
                <a:defRPr/>
              </a:pPr>
              <a:t>22</a:t>
            </a:fld>
            <a:endParaRPr lang="en-US" alt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354A891-09B2-4C4D-B69E-1E7FEEA2F540}"/>
              </a:ext>
            </a:extLst>
          </p:cNvPr>
          <p:cNvGrpSpPr/>
          <p:nvPr/>
        </p:nvGrpSpPr>
        <p:grpSpPr>
          <a:xfrm>
            <a:off x="5410200" y="1"/>
            <a:ext cx="3733800" cy="1904999"/>
            <a:chOff x="7908709" y="309846"/>
            <a:chExt cx="4024334" cy="2188911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26D347F-FA61-4A90-9B44-2EAEF89C86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08709" y="309846"/>
              <a:ext cx="4024334" cy="2188911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342A7B1-F26F-45B1-ACF0-D17F22245B27}"/>
                </a:ext>
              </a:extLst>
            </p:cNvPr>
            <p:cNvSpPr/>
            <p:nvPr/>
          </p:nvSpPr>
          <p:spPr>
            <a:xfrm>
              <a:off x="7908709" y="854359"/>
              <a:ext cx="647917" cy="5445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994069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B6DED-62DD-4635-B120-02FC0ABDE7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Immediate generator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1CA3E3-76C2-4AF1-8989-98A85AF611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1446211"/>
            <a:ext cx="8839200" cy="5030789"/>
          </a:xfrm>
        </p:spPr>
        <p:txBody>
          <a:bodyPr>
            <a:normAutofit lnSpcReduction="10000"/>
          </a:bodyPr>
          <a:lstStyle/>
          <a:p>
            <a:r>
              <a:rPr lang="en-US" dirty="0" err="1"/>
              <a:t>Immediates</a:t>
            </a:r>
            <a:r>
              <a:rPr lang="en-US" dirty="0"/>
              <a:t> are weirdly scattered</a:t>
            </a:r>
          </a:p>
          <a:p>
            <a:r>
              <a:rPr lang="en-US" dirty="0" err="1"/>
              <a:t>Immediates</a:t>
            </a:r>
            <a:r>
              <a:rPr lang="en-US" dirty="0"/>
              <a:t> are not 32-bit (but ALU requires 32-bit inputs)</a:t>
            </a:r>
          </a:p>
          <a:p>
            <a:r>
              <a:rPr lang="en-US" dirty="0"/>
              <a:t>What </a:t>
            </a:r>
            <a:r>
              <a:rPr lang="en-US" dirty="0" err="1"/>
              <a:t>ImmGen</a:t>
            </a:r>
            <a:r>
              <a:rPr lang="en-US" dirty="0"/>
              <a:t> does:</a:t>
            </a:r>
          </a:p>
          <a:p>
            <a:pPr lvl="1"/>
            <a:r>
              <a:rPr lang="en-US" dirty="0"/>
              <a:t>Reassemble bits</a:t>
            </a:r>
          </a:p>
          <a:p>
            <a:pPr lvl="1"/>
            <a:r>
              <a:rPr lang="en-US" dirty="0"/>
              <a:t>Sign extend</a:t>
            </a:r>
          </a:p>
          <a:p>
            <a:pPr marL="457200" lvl="1" indent="0">
              <a:buNone/>
            </a:pPr>
            <a:r>
              <a:rPr lang="en-US" dirty="0"/>
              <a:t>    (+74) </a:t>
            </a:r>
            <a:r>
              <a:rPr lang="en-US" dirty="0">
                <a:solidFill>
                  <a:srgbClr val="FF0000"/>
                </a:solidFill>
              </a:rPr>
              <a:t>01001010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00000000</a:t>
            </a:r>
            <a:r>
              <a:rPr lang="en-US" dirty="0">
                <a:solidFill>
                  <a:srgbClr val="FF0000"/>
                </a:solidFill>
              </a:rPr>
              <a:t>01001010</a:t>
            </a:r>
            <a:endParaRPr lang="en-US" dirty="0"/>
          </a:p>
          <a:p>
            <a:pPr marL="457200" lvl="1" indent="0">
              <a:buNone/>
            </a:pPr>
            <a:r>
              <a:rPr lang="en-US" dirty="0"/>
              <a:t>    (-74) </a:t>
            </a:r>
            <a:r>
              <a:rPr lang="en-US" dirty="0">
                <a:solidFill>
                  <a:srgbClr val="FF0000"/>
                </a:solidFill>
              </a:rPr>
              <a:t>10110110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11111111</a:t>
            </a:r>
            <a:r>
              <a:rPr lang="en-US" dirty="0">
                <a:solidFill>
                  <a:srgbClr val="FF0000"/>
                </a:solidFill>
              </a:rPr>
              <a:t>10110110</a:t>
            </a:r>
          </a:p>
          <a:p>
            <a:pPr lvl="1"/>
            <a:r>
              <a:rPr lang="en-US" dirty="0"/>
              <a:t>Alignment (for branching and jumping)</a:t>
            </a:r>
          </a:p>
          <a:p>
            <a:pPr marL="457200" lvl="1" indent="0">
              <a:buNone/>
            </a:pPr>
            <a:r>
              <a:rPr lang="en-US" dirty="0"/>
              <a:t>    0000000</a:t>
            </a:r>
            <a:r>
              <a:rPr lang="en-US" dirty="0">
                <a:solidFill>
                  <a:srgbClr val="FFC000"/>
                </a:solidFill>
              </a:rPr>
              <a:t>1000</a:t>
            </a:r>
            <a:r>
              <a:rPr lang="en-US" dirty="0"/>
              <a:t> (11 bits)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0000000</a:t>
            </a:r>
            <a:r>
              <a:rPr lang="en-US" dirty="0">
                <a:solidFill>
                  <a:srgbClr val="FFC000"/>
                </a:solidFill>
              </a:rPr>
              <a:t>1000</a:t>
            </a:r>
            <a:r>
              <a:rPr lang="en-US" dirty="0">
                <a:solidFill>
                  <a:srgbClr val="FF0000"/>
                </a:solidFill>
              </a:rPr>
              <a:t>0</a:t>
            </a:r>
            <a:r>
              <a:rPr lang="en-US" dirty="0"/>
              <a:t> (12 bits)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D5704C-1C23-4CF0-A753-072262EFC6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972F7E-1036-4C9F-BF9C-C4A313B353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A887A73-1AE0-46F8-856A-18EA1CF30A1B}" type="slidenum">
              <a:rPr lang="en-US" altLang="en-US" smtClean="0"/>
              <a:pPr>
                <a:defRPr/>
              </a:pPr>
              <a:t>23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76017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198E56-9ED6-4579-A17F-7D85E6465E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ALU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654670-0619-4C46-8907-B400C91B26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Performs arithmetic (ADD, SUB) and logical (AND, OR, XOR) operations</a:t>
            </a:r>
          </a:p>
          <a:p>
            <a:r>
              <a:rPr lang="en-US" dirty="0">
                <a:solidFill>
                  <a:srgbClr val="FF0000"/>
                </a:solidFill>
              </a:rPr>
              <a:t>Inputs:</a:t>
            </a:r>
          </a:p>
          <a:p>
            <a:pPr lvl="1"/>
            <a:r>
              <a:rPr lang="en-US" dirty="0"/>
              <a:t>two 32-bit values + 4-bit ‘operation select’</a:t>
            </a:r>
          </a:p>
          <a:p>
            <a:r>
              <a:rPr lang="en-US" dirty="0"/>
              <a:t>Outputs:</a:t>
            </a:r>
          </a:p>
          <a:p>
            <a:pPr lvl="1"/>
            <a:r>
              <a:rPr lang="en-US" dirty="0"/>
              <a:t>32-bit result + ‘zero’ flag</a:t>
            </a:r>
          </a:p>
          <a:p>
            <a:r>
              <a:rPr lang="en-US" dirty="0">
                <a:solidFill>
                  <a:srgbClr val="FF0000"/>
                </a:solidFill>
              </a:rPr>
              <a:t>Which instructions would use the ALU?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D82FA6-D733-4C47-8C0F-32212958CA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2DB5C3-67AB-45D4-9EE0-96CBC1E9C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A887A73-1AE0-46F8-856A-18EA1CF30A1B}" type="slidenum">
              <a:rPr lang="en-US" altLang="en-US" smtClean="0"/>
              <a:pPr>
                <a:defRPr/>
              </a:pPr>
              <a:t>24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9750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334CF6-D2B1-49E0-B58A-C5F145721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 counter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D7668-26DD-440F-87D4-A1C9016967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Address of current instruction</a:t>
            </a:r>
          </a:p>
          <a:p>
            <a:r>
              <a:rPr lang="en-US" dirty="0"/>
              <a:t>Updated every instruction</a:t>
            </a:r>
          </a:p>
          <a:p>
            <a:endParaRPr lang="en-US" dirty="0"/>
          </a:p>
          <a:p>
            <a:r>
              <a:rPr lang="en-US" dirty="0"/>
              <a:t>PC </a:t>
            </a:r>
            <a:r>
              <a:rPr lang="en-US" dirty="0">
                <a:sym typeface="Wingdings" panose="05000000000000000000" pitchFamily="2" charset="2"/>
              </a:rPr>
              <a:t> PC + 4</a:t>
            </a:r>
          </a:p>
          <a:p>
            <a:r>
              <a:rPr lang="en-US" dirty="0">
                <a:sym typeface="Wingdings" panose="05000000000000000000" pitchFamily="2" charset="2"/>
              </a:rPr>
              <a:t>PC  PC + offset (branch)</a:t>
            </a:r>
          </a:p>
          <a:p>
            <a:r>
              <a:rPr lang="en-US" dirty="0">
                <a:sym typeface="Wingdings" panose="05000000000000000000" pitchFamily="2" charset="2"/>
              </a:rPr>
              <a:t>PC  target address (jump)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A2D478-01BF-4707-8F42-1A9C7E105C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1D7B29-831C-48EF-8C7D-E7B95C0C3D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A887A73-1AE0-46F8-856A-18EA1CF30A1B}" type="slidenum">
              <a:rPr lang="en-US" altLang="en-US" smtClean="0"/>
              <a:pPr>
                <a:defRPr/>
              </a:pPr>
              <a:t>25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29491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44691-EF7E-4584-B406-0BB55B594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Instruction and data memory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81BB5-5438-4DA0-9851-4D7F441383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spcBef>
                <a:spcPts val="1000"/>
              </a:spcBef>
              <a:buNone/>
            </a:pPr>
            <a:r>
              <a:rPr lang="en-US" dirty="0"/>
              <a:t>Memory (idealized)</a:t>
            </a:r>
          </a:p>
          <a:p>
            <a:pPr marL="285750" indent="-285750">
              <a:spcBef>
                <a:spcPts val="1000"/>
              </a:spcBef>
            </a:pPr>
            <a:r>
              <a:rPr lang="en-US" dirty="0"/>
              <a:t>One input port: </a:t>
            </a:r>
            <a:r>
              <a:rPr lang="en-US" dirty="0">
                <a:solidFill>
                  <a:srgbClr val="7030A0"/>
                </a:solidFill>
              </a:rPr>
              <a:t>Data In</a:t>
            </a:r>
          </a:p>
          <a:p>
            <a:pPr marL="285750" indent="-285750">
              <a:spcBef>
                <a:spcPts val="1000"/>
              </a:spcBef>
            </a:pPr>
            <a:r>
              <a:rPr lang="en-US" dirty="0"/>
              <a:t>One output port: </a:t>
            </a:r>
            <a:r>
              <a:rPr lang="en-US" dirty="0">
                <a:solidFill>
                  <a:schemeClr val="accent4"/>
                </a:solidFill>
              </a:rPr>
              <a:t>Data Out</a:t>
            </a:r>
          </a:p>
          <a:p>
            <a:pPr marL="0" indent="0">
              <a:spcBef>
                <a:spcPts val="1000"/>
              </a:spcBef>
              <a:buNone/>
            </a:pPr>
            <a:r>
              <a:rPr lang="en-US" dirty="0"/>
              <a:t>Memory access:</a:t>
            </a:r>
          </a:p>
          <a:p>
            <a:pPr marL="285750" indent="-285750">
              <a:spcBef>
                <a:spcPts val="1000"/>
              </a:spcBef>
            </a:pPr>
            <a:r>
              <a:rPr lang="en-US" dirty="0"/>
              <a:t>Read: </a:t>
            </a:r>
            <a:r>
              <a:rPr lang="en-US" dirty="0">
                <a:solidFill>
                  <a:srgbClr val="7030A0"/>
                </a:solidFill>
              </a:rPr>
              <a:t>Write Enable </a:t>
            </a:r>
            <a:r>
              <a:rPr lang="en-US" dirty="0"/>
              <a:t>= 0, data at </a:t>
            </a:r>
            <a:r>
              <a:rPr lang="en-US" dirty="0">
                <a:solidFill>
                  <a:srgbClr val="7030A0"/>
                </a:solidFill>
              </a:rPr>
              <a:t>Address</a:t>
            </a:r>
            <a:r>
              <a:rPr lang="en-US" dirty="0"/>
              <a:t> is placed on </a:t>
            </a:r>
            <a:r>
              <a:rPr lang="en-US" dirty="0">
                <a:solidFill>
                  <a:schemeClr val="accent4"/>
                </a:solidFill>
              </a:rPr>
              <a:t>Data Out</a:t>
            </a:r>
          </a:p>
          <a:p>
            <a:pPr marL="285750" indent="-285750">
              <a:spcBef>
                <a:spcPts val="1000"/>
              </a:spcBef>
            </a:pPr>
            <a:r>
              <a:rPr lang="en-US" dirty="0"/>
              <a:t>Write: </a:t>
            </a:r>
            <a:r>
              <a:rPr lang="en-US" dirty="0">
                <a:solidFill>
                  <a:srgbClr val="7030A0"/>
                </a:solidFill>
              </a:rPr>
              <a:t>Write Enable </a:t>
            </a:r>
            <a:r>
              <a:rPr lang="en-US" dirty="0"/>
              <a:t>= 1, </a:t>
            </a:r>
            <a:r>
              <a:rPr lang="en-US" dirty="0">
                <a:solidFill>
                  <a:srgbClr val="7030A0"/>
                </a:solidFill>
              </a:rPr>
              <a:t>Data In </a:t>
            </a:r>
            <a:r>
              <a:rPr lang="en-US" dirty="0"/>
              <a:t>written to </a:t>
            </a:r>
            <a:r>
              <a:rPr lang="en-US" dirty="0">
                <a:solidFill>
                  <a:srgbClr val="7030A0"/>
                </a:solidFill>
              </a:rPr>
              <a:t>Address</a:t>
            </a:r>
            <a:r>
              <a:rPr lang="en-US" dirty="0"/>
              <a:t> </a:t>
            </a:r>
          </a:p>
          <a:p>
            <a:pPr marL="0" indent="0">
              <a:spcBef>
                <a:spcPts val="1000"/>
              </a:spcBef>
              <a:buNone/>
            </a:pPr>
            <a:r>
              <a:rPr lang="en-US" dirty="0"/>
              <a:t>Clock input (CLK)</a:t>
            </a:r>
          </a:p>
          <a:p>
            <a:pPr marL="285750" indent="-285750">
              <a:spcBef>
                <a:spcPts val="1000"/>
              </a:spcBef>
            </a:pPr>
            <a:r>
              <a:rPr lang="en-US" dirty="0"/>
              <a:t>CLK input is a factor ONLY during write operation</a:t>
            </a:r>
          </a:p>
          <a:p>
            <a:pPr marL="285750" indent="-285750">
              <a:spcBef>
                <a:spcPts val="1000"/>
              </a:spcBef>
            </a:pPr>
            <a:r>
              <a:rPr lang="en-US" dirty="0"/>
              <a:t>During read, behaves as a combinational logic block: </a:t>
            </a:r>
            <a:r>
              <a:rPr lang="en-US" dirty="0">
                <a:solidFill>
                  <a:srgbClr val="7030A0"/>
                </a:solidFill>
              </a:rPr>
              <a:t>Address</a:t>
            </a:r>
            <a:r>
              <a:rPr lang="en-US" dirty="0"/>
              <a:t> valid → </a:t>
            </a:r>
            <a:r>
              <a:rPr lang="en-US" dirty="0">
                <a:solidFill>
                  <a:schemeClr val="accent4"/>
                </a:solidFill>
              </a:rPr>
              <a:t>Data Out </a:t>
            </a:r>
            <a:r>
              <a:rPr lang="en-US" dirty="0"/>
              <a:t>valid after “access time”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E709F1-0665-4AE0-887F-B90AF7F3F6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7EE661-248F-4CA1-A7BA-CE995ABB0A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A887A73-1AE0-46F8-856A-18EA1CF30A1B}" type="slidenum">
              <a:rPr lang="en-US" altLang="en-US" smtClean="0"/>
              <a:pPr>
                <a:defRPr/>
              </a:pPr>
              <a:t>26</a:t>
            </a:fld>
            <a:endParaRPr lang="en-US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829FA8-C354-4048-9A93-684FCC9BC3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610"/>
          <a:stretch/>
        </p:blipFill>
        <p:spPr>
          <a:xfrm>
            <a:off x="5442890" y="1249361"/>
            <a:ext cx="3387405" cy="1640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518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FA598D-DFBC-4609-925A-C0A3DBC0F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 – one circuit to rule them all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1E4B47-45D3-4FCA-8410-168AA8565A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8D642F-9B38-4ACA-871E-8C98661754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A887A73-1AE0-46F8-856A-18EA1CF30A1B}" type="slidenum">
              <a:rPr lang="en-US" altLang="en-US" smtClean="0"/>
              <a:pPr>
                <a:defRPr/>
              </a:pPr>
              <a:t>27</a:t>
            </a:fld>
            <a:endParaRPr lang="en-US" altLang="en-US"/>
          </a:p>
        </p:txBody>
      </p:sp>
      <p:pic>
        <p:nvPicPr>
          <p:cNvPr id="6" name="Picture 2" descr="The RISC-V Processor Hakim Weatherspoon CS 3410 Computer Science - ppt ...">
            <a:extLst>
              <a:ext uri="{FF2B5EF4-FFF2-40B4-BE49-F238E27FC236}">
                <a16:creationId xmlns:a16="http://schemas.microsoft.com/office/drawing/2014/main" id="{4256A539-0270-44E7-8F57-388863A7B00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95" b="9576"/>
          <a:stretch/>
        </p:blipFill>
        <p:spPr bwMode="auto">
          <a:xfrm>
            <a:off x="990600" y="1676400"/>
            <a:ext cx="7162800" cy="4116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62659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7D55A8-C66D-4798-8F3B-B9461C57A4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Instruction decode and control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BB2507E-4B21-4835-AF11-D25EB0E7E4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2CC3B3-220B-4858-8C0D-EE7B3813D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9D9D01-1391-45E0-A9C5-C04635A43651}" type="slidenum">
              <a:rPr lang="en-US" altLang="en-US" smtClean="0"/>
              <a:pPr>
                <a:defRPr/>
              </a:pPr>
              <a:t>28</a:t>
            </a:fld>
            <a:endParaRPr lang="en-US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2F62ACC-9798-4EC0-A205-EE8A32F04E1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8499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4783D-ADC5-49DC-A878-450A1687A3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Instruction Fetch (IF) has fetched 32 bits of an instruction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F6BA92-80FE-429E-9463-B08BAE30B8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Now what?</a:t>
            </a:r>
          </a:p>
          <a:p>
            <a:pPr marL="0" indent="0">
              <a:buNone/>
            </a:pPr>
            <a:r>
              <a:rPr lang="en-US" dirty="0"/>
              <a:t>Instruction decode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Extract different fields from the instruction</a:t>
            </a:r>
          </a:p>
          <a:p>
            <a:r>
              <a:rPr lang="en-US" dirty="0"/>
              <a:t>Generate control signals that activate appropriate </a:t>
            </a:r>
            <a:r>
              <a:rPr lang="en-US" dirty="0" err="1"/>
              <a:t>datapath</a:t>
            </a:r>
            <a:r>
              <a:rPr lang="en-US" dirty="0"/>
              <a:t> components</a:t>
            </a:r>
          </a:p>
          <a:p>
            <a:r>
              <a:rPr lang="en-US" dirty="0"/>
              <a:t>Generate immediate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Every instruction is decoded, so strongly affects timing and power!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0F661E-AAC4-47BC-B4EA-40572BD05B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4498C4-3D88-4E4A-900F-3E0955FD57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A887A73-1AE0-46F8-856A-18EA1CF30A1B}" type="slidenum">
              <a:rPr lang="en-US" altLang="en-US" smtClean="0"/>
              <a:pPr>
                <a:defRPr/>
              </a:pPr>
              <a:t>29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88371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B29929-044D-4B12-AD7C-75FE1CB09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6 basic RV32I instruction formats – </a:t>
            </a:r>
            <a:r>
              <a:rPr lang="pl-PL" dirty="0"/>
              <a:t>R, I, S, B, U, J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1C3C5D-0794-458C-88D0-35F7CCFCD0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6BFD41-A54E-4290-BAB0-EFEC72341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A887A73-1AE0-46F8-856A-18EA1CF30A1B}" type="slidenum">
              <a:rPr lang="en-US" altLang="en-US" smtClean="0"/>
              <a:pPr>
                <a:defRPr/>
              </a:pPr>
              <a:t>3</a:t>
            </a:fld>
            <a:endParaRPr lang="en-US" alt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6D613122-7347-4E45-8957-DC5537E096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" y="1828800"/>
            <a:ext cx="9144000" cy="3866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653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4B79DC-FE10-4AE6-82E9-CD4B1CEEBC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Control- and data- relevant bits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8D1B75-9633-4787-A498-93B2503070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Control relevant information:</a:t>
            </a:r>
          </a:p>
          <a:p>
            <a:r>
              <a:rPr lang="en-US" dirty="0"/>
              <a:t>Opcode</a:t>
            </a:r>
          </a:p>
          <a:p>
            <a:r>
              <a:rPr lang="en-US" dirty="0"/>
              <a:t>Func3</a:t>
            </a:r>
          </a:p>
          <a:p>
            <a:r>
              <a:rPr lang="en-US" dirty="0"/>
              <a:t>Func7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Data-relevant information:</a:t>
            </a:r>
          </a:p>
          <a:p>
            <a:r>
              <a:rPr lang="en-US" dirty="0"/>
              <a:t>rs1, rs2, </a:t>
            </a:r>
            <a:r>
              <a:rPr lang="en-US" dirty="0" err="1"/>
              <a:t>rd</a:t>
            </a:r>
            <a:endParaRPr lang="en-US" dirty="0"/>
          </a:p>
          <a:p>
            <a:r>
              <a:rPr lang="en-US" dirty="0"/>
              <a:t>immediate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9D95AB-B577-487A-AB0F-4E364A151F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C637F2-88A9-4F31-A65D-164178607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A887A73-1AE0-46F8-856A-18EA1CF30A1B}" type="slidenum">
              <a:rPr lang="en-US" altLang="en-US" smtClean="0"/>
              <a:pPr>
                <a:defRPr/>
              </a:pPr>
              <a:t>30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37239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89EB1-569B-484F-B0C1-6C1B96E5B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all does Control </a:t>
            </a:r>
            <a:r>
              <a:rPr lang="en-US" dirty="0" err="1"/>
              <a:t>control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87A148-BAF7-462E-8A21-6AEE6AD26D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Write to register file? </a:t>
            </a:r>
            <a:r>
              <a:rPr lang="en-US" sz="2800" dirty="0" err="1">
                <a:solidFill>
                  <a:schemeClr val="accent6"/>
                </a:solidFill>
              </a:rPr>
              <a:t>RegWrite</a:t>
            </a:r>
            <a:endParaRPr lang="en-US" sz="2800" dirty="0">
              <a:solidFill>
                <a:schemeClr val="accent6"/>
              </a:solidFill>
            </a:endParaRPr>
          </a:p>
          <a:p>
            <a:r>
              <a:rPr lang="en-US" sz="2800" dirty="0"/>
              <a:t>Register writes from ALU result or memory? </a:t>
            </a:r>
            <a:r>
              <a:rPr lang="en-US" sz="2800" dirty="0" err="1">
                <a:solidFill>
                  <a:schemeClr val="accent6"/>
                </a:solidFill>
              </a:rPr>
              <a:t>MemToReg</a:t>
            </a:r>
            <a:endParaRPr lang="en-US" sz="2800" dirty="0">
              <a:solidFill>
                <a:schemeClr val="accent6"/>
              </a:solidFill>
            </a:endParaRPr>
          </a:p>
          <a:p>
            <a:r>
              <a:rPr lang="en-US" sz="2800" dirty="0"/>
              <a:t>Write to data memory? </a:t>
            </a:r>
            <a:r>
              <a:rPr lang="en-US" sz="2800" dirty="0" err="1">
                <a:solidFill>
                  <a:schemeClr val="accent6"/>
                </a:solidFill>
              </a:rPr>
              <a:t>MemWrite</a:t>
            </a:r>
            <a:endParaRPr lang="en-US" sz="2800" dirty="0">
              <a:solidFill>
                <a:schemeClr val="accent6"/>
              </a:solidFill>
            </a:endParaRPr>
          </a:p>
          <a:p>
            <a:r>
              <a:rPr lang="en-US" sz="2800" dirty="0"/>
              <a:t>ALU – what operation to perform? </a:t>
            </a:r>
            <a:r>
              <a:rPr lang="en-US" sz="2800" dirty="0" err="1">
                <a:solidFill>
                  <a:schemeClr val="accent6"/>
                </a:solidFill>
              </a:rPr>
              <a:t>ALUop</a:t>
            </a:r>
            <a:endParaRPr lang="en-US" sz="2800" dirty="0">
              <a:solidFill>
                <a:schemeClr val="accent6"/>
              </a:solidFill>
            </a:endParaRPr>
          </a:p>
          <a:p>
            <a:r>
              <a:rPr lang="en-US" sz="2800" dirty="0"/>
              <a:t>ALU – what inputs to select (register or immediate)? </a:t>
            </a:r>
            <a:r>
              <a:rPr lang="en-US" sz="2800" dirty="0" err="1">
                <a:solidFill>
                  <a:schemeClr val="accent6"/>
                </a:solidFill>
              </a:rPr>
              <a:t>ALUSrc</a:t>
            </a:r>
            <a:endParaRPr lang="en-US" sz="2800" dirty="0">
              <a:solidFill>
                <a:schemeClr val="accent6"/>
              </a:solidFill>
            </a:endParaRPr>
          </a:p>
          <a:p>
            <a:pPr lvl="1"/>
            <a:r>
              <a:rPr lang="en-US" sz="2400" dirty="0" err="1"/>
              <a:t>Muxes</a:t>
            </a:r>
            <a:endParaRPr lang="en-US" sz="2400" dirty="0"/>
          </a:p>
          <a:p>
            <a:r>
              <a:rPr lang="en-US" sz="2800" dirty="0"/>
              <a:t>PC – +4 or new?</a:t>
            </a:r>
            <a:br>
              <a:rPr lang="en-US" sz="2800" dirty="0"/>
            </a:br>
            <a:r>
              <a:rPr lang="en-US" sz="2800" dirty="0" err="1">
                <a:solidFill>
                  <a:schemeClr val="accent6"/>
                </a:solidFill>
              </a:rPr>
              <a:t>PCSel</a:t>
            </a:r>
            <a:endParaRPr lang="en-US" sz="2800" dirty="0">
              <a:solidFill>
                <a:schemeClr val="accent6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3CBFCF-781A-418E-8659-AA020DBC59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4FD2C1-58D8-4172-B13F-D9E9E5177E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A887A73-1AE0-46F8-856A-18EA1CF30A1B}" type="slidenum">
              <a:rPr lang="en-US" altLang="en-US" smtClean="0"/>
              <a:pPr>
                <a:defRPr/>
              </a:pPr>
              <a:t>31</a:t>
            </a:fld>
            <a:endParaRPr lang="en-US" altLang="en-US"/>
          </a:p>
        </p:txBody>
      </p:sp>
      <p:pic>
        <p:nvPicPr>
          <p:cNvPr id="6" name="Picture 2" descr="The RISC-V Processor Hakim Weatherspoon CS 3410 Computer Science - ppt ...">
            <a:extLst>
              <a:ext uri="{FF2B5EF4-FFF2-40B4-BE49-F238E27FC236}">
                <a16:creationId xmlns:a16="http://schemas.microsoft.com/office/drawing/2014/main" id="{8DDBB7DE-8C95-4A93-A474-809B0AB24F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95" b="36590"/>
          <a:stretch/>
        </p:blipFill>
        <p:spPr bwMode="auto">
          <a:xfrm>
            <a:off x="3681984" y="4390384"/>
            <a:ext cx="5486400" cy="20428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80677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00AA7-1F24-4BEC-98A2-08D38351E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Bit slicing – extracting instruction fields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07912A-DB58-4ED6-A901-B662E2B0B0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2362199"/>
            <a:ext cx="8839200" cy="4098923"/>
          </a:xfrm>
        </p:spPr>
        <p:txBody>
          <a:bodyPr/>
          <a:lstStyle/>
          <a:p>
            <a:r>
              <a:rPr lang="en-US" dirty="0"/>
              <a:t>32-bit bus split into dedicated wires with downstream connections</a:t>
            </a:r>
          </a:p>
          <a:p>
            <a:r>
              <a:rPr lang="en-US" dirty="0"/>
              <a:t>Data relevant bits</a:t>
            </a:r>
          </a:p>
          <a:p>
            <a:pPr lvl="1"/>
            <a:r>
              <a:rPr lang="en-US" dirty="0"/>
              <a:t>Register file address inputs</a:t>
            </a:r>
          </a:p>
          <a:p>
            <a:pPr lvl="1"/>
            <a:r>
              <a:rPr lang="en-US" dirty="0"/>
              <a:t>Immediate generator inputs</a:t>
            </a:r>
          </a:p>
          <a:p>
            <a:r>
              <a:rPr lang="en-US" dirty="0"/>
              <a:t>Control relevant bits</a:t>
            </a:r>
          </a:p>
          <a:p>
            <a:pPr lvl="1"/>
            <a:r>
              <a:rPr lang="en-US" dirty="0"/>
              <a:t>Main control unit to decide what signals to generate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B44E77-4641-478A-8DAC-C3F860FA57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1B887F-5EBD-4CA9-AF21-DA53413D14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A887A73-1AE0-46F8-856A-18EA1CF30A1B}" type="slidenum">
              <a:rPr lang="en-US" altLang="en-US" smtClean="0"/>
              <a:pPr>
                <a:defRPr/>
              </a:pPr>
              <a:t>32</a:t>
            </a:fld>
            <a:endParaRPr lang="en-US" altLang="en-US"/>
          </a:p>
        </p:txBody>
      </p:sp>
      <p:pic>
        <p:nvPicPr>
          <p:cNvPr id="6" name="Content Placeholder 8">
            <a:extLst>
              <a:ext uri="{FF2B5EF4-FFF2-40B4-BE49-F238E27FC236}">
                <a16:creationId xmlns:a16="http://schemas.microsoft.com/office/drawing/2014/main" id="{E9F5D9F5-762E-46D8-A571-031F2912F5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913" b="73969"/>
          <a:stretch/>
        </p:blipFill>
        <p:spPr bwMode="auto">
          <a:xfrm>
            <a:off x="0" y="1451988"/>
            <a:ext cx="9144000" cy="777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55906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FB66C8-79B3-4D60-9726-8D6632A4F2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Hierarchical decoding of control bits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B4E5F9-2669-4AA7-BD21-949AD2F7EC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Decoding the opcode</a:t>
            </a:r>
          </a:p>
          <a:p>
            <a:pPr lvl="1"/>
            <a:r>
              <a:rPr lang="en-US" dirty="0"/>
              <a:t>0110011: R-type</a:t>
            </a:r>
          </a:p>
          <a:p>
            <a:pPr lvl="1"/>
            <a:r>
              <a:rPr lang="en-US" dirty="0"/>
              <a:t>0010011: I-type</a:t>
            </a:r>
          </a:p>
          <a:p>
            <a:pPr lvl="1"/>
            <a:r>
              <a:rPr lang="en-US" dirty="0"/>
              <a:t>0000011: Load</a:t>
            </a:r>
          </a:p>
          <a:p>
            <a:pPr lvl="1"/>
            <a:r>
              <a:rPr lang="en-US" dirty="0"/>
              <a:t>1100011: Branch</a:t>
            </a:r>
          </a:p>
          <a:p>
            <a:r>
              <a:rPr lang="en-US" dirty="0"/>
              <a:t>If opcode says R-type, </a:t>
            </a:r>
            <a:r>
              <a:rPr lang="en-US" dirty="0">
                <a:solidFill>
                  <a:schemeClr val="accent6"/>
                </a:solidFill>
              </a:rPr>
              <a:t>Main Control </a:t>
            </a:r>
            <a:r>
              <a:rPr lang="en-US" dirty="0"/>
              <a:t>knows it has to set </a:t>
            </a:r>
            <a:r>
              <a:rPr lang="en-US" dirty="0" err="1"/>
              <a:t>RegWrite</a:t>
            </a:r>
            <a:r>
              <a:rPr lang="en-US" dirty="0"/>
              <a:t> = 1 (</a:t>
            </a:r>
            <a:r>
              <a:rPr lang="en-US" dirty="0" err="1"/>
              <a:t>ie</a:t>
            </a:r>
            <a:r>
              <a:rPr lang="en-US" dirty="0"/>
              <a:t> write back is surely involved)</a:t>
            </a:r>
          </a:p>
          <a:p>
            <a:r>
              <a:rPr lang="en-US" dirty="0"/>
              <a:t>Lets </a:t>
            </a:r>
            <a:r>
              <a:rPr lang="en-US" dirty="0">
                <a:solidFill>
                  <a:schemeClr val="accent6"/>
                </a:solidFill>
              </a:rPr>
              <a:t>ALU Control </a:t>
            </a:r>
            <a:r>
              <a:rPr lang="en-US" dirty="0"/>
              <a:t>decide what operation to perform</a:t>
            </a:r>
          </a:p>
          <a:p>
            <a:r>
              <a:rPr lang="en-US" dirty="0"/>
              <a:t>Main Control smaller and faster</a:t>
            </a:r>
          </a:p>
          <a:p>
            <a:r>
              <a:rPr lang="en-US" dirty="0"/>
              <a:t>ALU Control only if required by the instruction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98EAEE-E8C3-4C2F-9C91-402F2E1B95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8C51F6-AD05-40A7-9C1B-B016EA2B9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A887A73-1AE0-46F8-856A-18EA1CF30A1B}" type="slidenum">
              <a:rPr lang="en-US" altLang="en-US" smtClean="0"/>
              <a:pPr>
                <a:defRPr/>
              </a:pPr>
              <a:t>33</a:t>
            </a:fld>
            <a:endParaRPr lang="en-US" altLang="en-US"/>
          </a:p>
        </p:txBody>
      </p:sp>
      <p:pic>
        <p:nvPicPr>
          <p:cNvPr id="6" name="Picture 2" descr="The RISC-V Processor Hakim Weatherspoon CS 3410 Computer Science - ppt ...">
            <a:extLst>
              <a:ext uri="{FF2B5EF4-FFF2-40B4-BE49-F238E27FC236}">
                <a16:creationId xmlns:a16="http://schemas.microsoft.com/office/drawing/2014/main" id="{9D9F8B5F-A2C4-4FD9-9B1C-ABA8732A56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95" b="36590"/>
          <a:stretch/>
        </p:blipFill>
        <p:spPr bwMode="auto">
          <a:xfrm>
            <a:off x="4114800" y="1613170"/>
            <a:ext cx="4876800" cy="1815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23591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59D12A-5D81-4C97-859B-B25CB15EC6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Instruction class based control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675E55-AA49-4DCF-A551-794A5D3076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C974E3-DFAE-46C1-9671-77C5C328B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A887A73-1AE0-46F8-856A-18EA1CF30A1B}" type="slidenum">
              <a:rPr lang="en-US" altLang="en-US" smtClean="0"/>
              <a:pPr>
                <a:defRPr/>
              </a:pPr>
              <a:t>34</a:t>
            </a:fld>
            <a:endParaRPr lang="en-US" alt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74EE492-C8E9-48E7-B22F-C2CF5641BBF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16844" y="1548275"/>
            <a:ext cx="8510312" cy="4810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29441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1270BC-B908-4C27-A80F-54C202297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ALU Control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1569FB-2BF2-4471-861E-837AC018D4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Main Control sends 2-bit signal to ALU (</a:t>
            </a:r>
            <a:r>
              <a:rPr lang="en-US" dirty="0" err="1">
                <a:solidFill>
                  <a:schemeClr val="accent6"/>
                </a:solidFill>
              </a:rPr>
              <a:t>ALUop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00: Force ADD (for load/store instructions)</a:t>
            </a:r>
          </a:p>
          <a:p>
            <a:pPr lvl="1"/>
            <a:r>
              <a:rPr lang="en-US" dirty="0"/>
              <a:t>01: Force SUB (for branch comparisons)</a:t>
            </a:r>
          </a:p>
          <a:p>
            <a:pPr lvl="1"/>
            <a:r>
              <a:rPr lang="en-US" dirty="0"/>
              <a:t>10: Use func3 and func7 to decide operation</a:t>
            </a:r>
          </a:p>
          <a:p>
            <a:r>
              <a:rPr lang="en-US" dirty="0"/>
              <a:t>ALU decoder / control:</a:t>
            </a:r>
          </a:p>
          <a:p>
            <a:pPr lvl="1"/>
            <a:r>
              <a:rPr lang="en-US" dirty="0"/>
              <a:t>Inputs: </a:t>
            </a:r>
            <a:r>
              <a:rPr lang="en-US" dirty="0" err="1"/>
              <a:t>ALUop</a:t>
            </a:r>
            <a:r>
              <a:rPr lang="en-US" dirty="0"/>
              <a:t>, func3, func7</a:t>
            </a:r>
          </a:p>
          <a:p>
            <a:pPr lvl="1"/>
            <a:r>
              <a:rPr lang="en-US" dirty="0"/>
              <a:t>Output: 4-bit ALU operation select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4F1A8B-6B87-401B-B855-4CF4AF10FF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5FD18A-7EC7-432B-8AC9-0D8683403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A887A73-1AE0-46F8-856A-18EA1CF30A1B}" type="slidenum">
              <a:rPr lang="en-US" altLang="en-US" smtClean="0"/>
              <a:pPr>
                <a:defRPr/>
              </a:pPr>
              <a:t>35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632278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8FF7C-5612-4C09-A36D-E55E3266B3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ALU Control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AD577B-D079-40D0-B78D-B4BF5DEFFE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395BEE-44F3-4A10-9602-1AF9B4D9A9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A887A73-1AE0-46F8-856A-18EA1CF30A1B}" type="slidenum">
              <a:rPr lang="en-US" altLang="en-US" smtClean="0"/>
              <a:pPr>
                <a:defRPr/>
              </a:pPr>
              <a:t>36</a:t>
            </a:fld>
            <a:endParaRPr lang="en-US" altLang="en-US"/>
          </a:p>
        </p:txBody>
      </p:sp>
      <p:pic>
        <p:nvPicPr>
          <p:cNvPr id="2050" name="Picture 2" descr="Figure 1. Datapath and control for RISC-V | Chegg.com">
            <a:extLst>
              <a:ext uri="{FF2B5EF4-FFF2-40B4-BE49-F238E27FC236}">
                <a16:creationId xmlns:a16="http://schemas.microsoft.com/office/drawing/2014/main" id="{E2996B2C-06F1-4A24-96E8-B48BADBF3ED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49"/>
          <a:stretch/>
        </p:blipFill>
        <p:spPr bwMode="auto">
          <a:xfrm>
            <a:off x="704850" y="1371600"/>
            <a:ext cx="7734300" cy="5160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54943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F8B216-955D-431B-8068-FB674D96B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Decode Walkthrough:</a:t>
            </a:r>
            <a:br>
              <a:rPr lang="en-US" dirty="0"/>
            </a:br>
            <a:r>
              <a:rPr lang="en-US" dirty="0"/>
              <a:t>add x5, x3, x4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A9C3A2-5E42-4895-9DB8-CE16051C55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Opcode → ALU instruction</a:t>
            </a:r>
          </a:p>
          <a:p>
            <a:r>
              <a:rPr lang="en-US" dirty="0"/>
              <a:t>funct3 = 000 → add/sub group</a:t>
            </a:r>
          </a:p>
          <a:p>
            <a:r>
              <a:rPr lang="en-US" dirty="0"/>
              <a:t>funct7 = 0000000 → ADD</a:t>
            </a:r>
          </a:p>
          <a:p>
            <a:r>
              <a:rPr lang="en-US" dirty="0"/>
              <a:t>Control signals:</a:t>
            </a:r>
          </a:p>
          <a:p>
            <a:pPr lvl="1"/>
            <a:r>
              <a:rPr lang="en-US" dirty="0"/>
              <a:t>read rs1, rs2</a:t>
            </a:r>
          </a:p>
          <a:p>
            <a:pPr lvl="1"/>
            <a:r>
              <a:rPr lang="en-US" dirty="0"/>
              <a:t>select ALU add</a:t>
            </a:r>
          </a:p>
          <a:p>
            <a:pPr lvl="1"/>
            <a:r>
              <a:rPr lang="en-US" dirty="0"/>
              <a:t>enable register write</a:t>
            </a:r>
          </a:p>
          <a:p>
            <a:pPr lvl="1"/>
            <a:r>
              <a:rPr lang="en-US" dirty="0"/>
              <a:t>PC ← PC + 4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43CCF5-5211-42A4-9286-3CD38A2279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A2DFD5-8532-4A03-B57A-EF3733813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A887A73-1AE0-46F8-856A-18EA1CF30A1B}" type="slidenum">
              <a:rPr lang="en-US" altLang="en-US" smtClean="0"/>
              <a:pPr>
                <a:defRPr/>
              </a:pPr>
              <a:t>37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562178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6BFF6-0E69-44F8-962B-53273DEE84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Decode Walkthrough:</a:t>
            </a:r>
            <a:br>
              <a:rPr lang="en-US" dirty="0"/>
            </a:br>
            <a:r>
              <a:rPr lang="en-US" dirty="0" err="1"/>
              <a:t>lw</a:t>
            </a:r>
            <a:r>
              <a:rPr lang="en-US" dirty="0"/>
              <a:t> x5, 8(x10)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447E3B-0C8C-44D1-951E-601AAD082C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Opcode → load class</a:t>
            </a:r>
          </a:p>
          <a:p>
            <a:r>
              <a:rPr lang="en-US" dirty="0"/>
              <a:t>funct3 = 010 → word load</a:t>
            </a:r>
          </a:p>
          <a:p>
            <a:r>
              <a:rPr lang="en-US" dirty="0"/>
              <a:t>Immediate generation enabled</a:t>
            </a:r>
          </a:p>
          <a:p>
            <a:r>
              <a:rPr lang="en-US" dirty="0"/>
              <a:t>Control signals:</a:t>
            </a:r>
          </a:p>
          <a:p>
            <a:pPr lvl="1"/>
            <a:r>
              <a:rPr lang="en-US" dirty="0"/>
              <a:t>ALU computes address memory</a:t>
            </a:r>
          </a:p>
          <a:p>
            <a:pPr lvl="1"/>
            <a:r>
              <a:rPr lang="en-US" dirty="0"/>
              <a:t>read enabled</a:t>
            </a:r>
          </a:p>
          <a:p>
            <a:pPr lvl="1"/>
            <a:r>
              <a:rPr lang="en-US" dirty="0"/>
              <a:t>register write enabled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2918F1-9F2D-48A1-A55E-3B0B555562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08B49E-7B5C-4A5D-A403-0B2F98472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A887A73-1AE0-46F8-856A-18EA1CF30A1B}" type="slidenum">
              <a:rPr lang="en-US" altLang="en-US" smtClean="0"/>
              <a:pPr>
                <a:defRPr/>
              </a:pPr>
              <a:t>38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654167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BA5AA-32BC-486C-DB1B-674B75524B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a </a:t>
            </a:r>
            <a:r>
              <a:rPr lang="en-US" dirty="0" err="1"/>
              <a:t>datapath</a:t>
            </a:r>
            <a:r>
              <a:rPr lang="en-US" dirty="0"/>
              <a:t> for R-type instructions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3A3B2E-FBCE-41FF-B7F0-E3C993879A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576" y="2267776"/>
            <a:ext cx="8972549" cy="4209224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Let us work with an example instruction: add t0 t2 t3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What steps do you need to execute? Remember we had a list of 5 steps: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1. Fetch: </a:t>
            </a:r>
            <a:r>
              <a:rPr lang="en-US" dirty="0">
                <a:solidFill>
                  <a:srgbClr val="FFC000"/>
                </a:solidFill>
              </a:rPr>
              <a:t>add t0 t2 t3</a:t>
            </a:r>
          </a:p>
          <a:p>
            <a:pPr marL="0" indent="0">
              <a:buNone/>
            </a:pPr>
            <a:r>
              <a:rPr lang="en-US" dirty="0"/>
              <a:t>2.1 Decode: </a:t>
            </a:r>
            <a:r>
              <a:rPr lang="fr-FR" dirty="0">
                <a:solidFill>
                  <a:srgbClr val="FFC000"/>
                </a:solidFill>
              </a:rPr>
              <a:t>rd = t0; rs1 = t2; rs2 = t3</a:t>
            </a:r>
            <a:endParaRPr lang="en-US" dirty="0">
              <a:solidFill>
                <a:srgbClr val="FFC000"/>
              </a:solidFill>
            </a:endParaRPr>
          </a:p>
          <a:p>
            <a:pPr marL="0" indent="0">
              <a:buNone/>
            </a:pPr>
            <a:r>
              <a:rPr lang="en-US" dirty="0"/>
              <a:t>2.2 Operand fetch (read data): </a:t>
            </a:r>
            <a:r>
              <a:rPr lang="en-US" dirty="0">
                <a:solidFill>
                  <a:srgbClr val="FFC000"/>
                </a:solidFill>
              </a:rPr>
              <a:t>R[t2] R[t3]</a:t>
            </a:r>
          </a:p>
          <a:p>
            <a:pPr marL="0" indent="0">
              <a:buNone/>
            </a:pPr>
            <a:r>
              <a:rPr lang="en-US" dirty="0"/>
              <a:t>3. Execute (perform operation): </a:t>
            </a:r>
            <a:r>
              <a:rPr lang="en-US" dirty="0">
                <a:solidFill>
                  <a:srgbClr val="FFC000"/>
                </a:solidFill>
              </a:rPr>
              <a:t>R[t2] + R[t3]</a:t>
            </a:r>
          </a:p>
          <a:p>
            <a:pPr marL="0" indent="0">
              <a:buNone/>
            </a:pPr>
            <a:r>
              <a:rPr lang="en-US" dirty="0"/>
              <a:t>5. Write results back into register: </a:t>
            </a:r>
            <a:r>
              <a:rPr lang="en-US" dirty="0">
                <a:solidFill>
                  <a:srgbClr val="FFC000"/>
                </a:solidFill>
              </a:rPr>
              <a:t>R[t0] = R[t2] + R[t3]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D78326-39EF-22A5-5A8A-10D21F1900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13859-67C5-4393-B6C2-556CF3F770C0}" type="datetime3">
              <a:rPr lang="en-US" smtClean="0"/>
              <a:t>28 January 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EBA1EA-8DE0-313D-DD59-638CD4DE10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ELL305: Computer Architecture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54277E-8AE3-B86C-4C53-ADFDA455C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C3541-01C1-4CA5-B68F-FEE868C7D1AF}" type="slidenum">
              <a:rPr lang="en-US" smtClean="0"/>
              <a:t>39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5BC4886-0B2D-F119-D805-02335FC36C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8668"/>
            <a:ext cx="9144000" cy="578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279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B0D94-2EBC-4705-9049-4180DEC9DF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structure of instructions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80F8F5-FF32-4693-9736-35BB18C2E9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1446211"/>
            <a:ext cx="8839200" cy="2592389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opcode (7 bits): operation code, what operation to perform</a:t>
            </a:r>
          </a:p>
          <a:p>
            <a:r>
              <a:rPr lang="en-US" dirty="0" err="1"/>
              <a:t>rd</a:t>
            </a:r>
            <a:r>
              <a:rPr lang="en-US" dirty="0"/>
              <a:t> (5 bits): destination register, for the result of the operation</a:t>
            </a:r>
          </a:p>
          <a:p>
            <a:r>
              <a:rPr lang="en-US" dirty="0">
                <a:solidFill>
                  <a:srgbClr val="FF0000"/>
                </a:solidFill>
              </a:rPr>
              <a:t>rs1, rs2 (5 bits each): source registers, or operands</a:t>
            </a:r>
          </a:p>
          <a:p>
            <a:r>
              <a:rPr lang="en-US" dirty="0"/>
              <a:t>funct3 (3-bit), funct7 (7-bit): refine operation</a:t>
            </a:r>
          </a:p>
          <a:p>
            <a:r>
              <a:rPr lang="en-US" dirty="0" err="1"/>
              <a:t>imm</a:t>
            </a:r>
            <a:r>
              <a:rPr lang="en-US" dirty="0"/>
              <a:t>: immediate, directly provide a literal value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8E29E9-D7B7-4281-8921-01434E08D0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E1C561-4760-47B4-BEAA-290DE6DB9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A887A73-1AE0-46F8-856A-18EA1CF30A1B}" type="slidenum">
              <a:rPr lang="en-US" altLang="en-US" smtClean="0"/>
              <a:pPr>
                <a:defRPr/>
              </a:pPr>
              <a:t>4</a:t>
            </a:fld>
            <a:endParaRPr lang="en-US" altLang="en-US"/>
          </a:p>
        </p:txBody>
      </p:sp>
      <p:pic>
        <p:nvPicPr>
          <p:cNvPr id="6" name="Content Placeholder 8">
            <a:extLst>
              <a:ext uri="{FF2B5EF4-FFF2-40B4-BE49-F238E27FC236}">
                <a16:creationId xmlns:a16="http://schemas.microsoft.com/office/drawing/2014/main" id="{0F541CE7-9915-43AD-986C-EB4F7CDBD4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913" b="32995"/>
          <a:stretch/>
        </p:blipFill>
        <p:spPr bwMode="auto">
          <a:xfrm>
            <a:off x="0" y="4098923"/>
            <a:ext cx="9144000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81040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801F0-9DB7-1CE5-2E86-EAF1D2F07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R-type instructions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8409CA-C674-5636-8B1C-64175FA03D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13859-67C5-4393-B6C2-556CF3F770C0}" type="datetime3">
              <a:rPr lang="en-US" smtClean="0"/>
              <a:t>28 January 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240858-D147-586A-E177-B62464BBD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ELL305: Computer Architecture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1B4D49-1330-2124-688B-D34A156F3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C3541-01C1-4CA5-B68F-FEE868C7D1AF}" type="slidenum">
              <a:rPr lang="en-US" smtClean="0"/>
              <a:t>40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1B9F27F-5BE5-46BE-8FAF-C99C68FAF2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2580" y="1371600"/>
            <a:ext cx="3665220" cy="5014912"/>
          </a:xfrm>
        </p:spPr>
        <p:txBody>
          <a:bodyPr/>
          <a:lstStyle/>
          <a:p>
            <a:r>
              <a:rPr lang="en-US" sz="1700" dirty="0">
                <a:solidFill>
                  <a:schemeClr val="accent3">
                    <a:lumMod val="75000"/>
                  </a:schemeClr>
                </a:solidFill>
              </a:rPr>
              <a:t>Instruction fetch</a:t>
            </a:r>
          </a:p>
          <a:p>
            <a:pPr lvl="1"/>
            <a:r>
              <a:rPr lang="en-US" sz="1700" dirty="0">
                <a:solidFill>
                  <a:schemeClr val="accent3">
                    <a:lumMod val="75000"/>
                  </a:schemeClr>
                </a:solidFill>
              </a:rPr>
              <a:t>PC contains instruction address</a:t>
            </a:r>
          </a:p>
          <a:p>
            <a:pPr lvl="1"/>
            <a:r>
              <a:rPr lang="en-US" sz="1700" dirty="0">
                <a:solidFill>
                  <a:schemeClr val="accent3">
                    <a:lumMod val="75000"/>
                  </a:schemeClr>
                </a:solidFill>
              </a:rPr>
              <a:t>Connect to IMEM input (address bus)</a:t>
            </a:r>
          </a:p>
          <a:p>
            <a:pPr lvl="1"/>
            <a:r>
              <a:rPr lang="en-US" sz="1700" dirty="0">
                <a:solidFill>
                  <a:schemeClr val="accent3">
                    <a:lumMod val="75000"/>
                  </a:schemeClr>
                </a:solidFill>
              </a:rPr>
              <a:t>How is PC updated after the instruction? PC </a:t>
            </a:r>
            <a:r>
              <a:rPr lang="en-US" sz="1700" dirty="0">
                <a:solidFill>
                  <a:schemeClr val="accent3">
                    <a:lumMod val="75000"/>
                  </a:schemeClr>
                </a:solidFill>
                <a:sym typeface="Wingdings" panose="05000000000000000000" pitchFamily="2" charset="2"/>
              </a:rPr>
              <a:t>PC </a:t>
            </a:r>
            <a:r>
              <a:rPr lang="en-US" sz="1700" dirty="0">
                <a:solidFill>
                  <a:schemeClr val="accent3">
                    <a:lumMod val="75000"/>
                  </a:schemeClr>
                </a:solidFill>
              </a:rPr>
              <a:t>+ 4</a:t>
            </a:r>
          </a:p>
          <a:p>
            <a:pPr lvl="1"/>
            <a:r>
              <a:rPr lang="en-US" sz="1700" dirty="0">
                <a:solidFill>
                  <a:schemeClr val="accent3">
                    <a:lumMod val="75000"/>
                  </a:schemeClr>
                </a:solidFill>
              </a:rPr>
              <a:t>Instruction appears on IMEM data bus</a:t>
            </a:r>
          </a:p>
          <a:p>
            <a:r>
              <a:rPr lang="en-US" sz="17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Decode / operand fetch</a:t>
            </a:r>
          </a:p>
          <a:p>
            <a:pPr lvl="1"/>
            <a:r>
              <a:rPr lang="en-US" sz="17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Slice register address fields and connect to </a:t>
            </a:r>
            <a:r>
              <a:rPr lang="en-US" sz="17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RegFile</a:t>
            </a:r>
            <a:r>
              <a:rPr lang="en-US" sz="17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address input</a:t>
            </a:r>
          </a:p>
          <a:p>
            <a:pPr lvl="1"/>
            <a:r>
              <a:rPr lang="en-US" sz="17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Corresponding data appears at output of </a:t>
            </a:r>
            <a:r>
              <a:rPr lang="en-US" sz="17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RegFile</a:t>
            </a:r>
            <a:endParaRPr lang="en-US" sz="17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r>
              <a:rPr lang="en-US" sz="1700" dirty="0">
                <a:solidFill>
                  <a:schemeClr val="accent6">
                    <a:lumMod val="75000"/>
                  </a:schemeClr>
                </a:solidFill>
              </a:rPr>
              <a:t>Execute</a:t>
            </a:r>
          </a:p>
          <a:p>
            <a:pPr lvl="1"/>
            <a:r>
              <a:rPr lang="en-US" sz="1700" dirty="0">
                <a:solidFill>
                  <a:schemeClr val="accent6">
                    <a:lumMod val="75000"/>
                  </a:schemeClr>
                </a:solidFill>
              </a:rPr>
              <a:t>Operands provided to ALU</a:t>
            </a:r>
          </a:p>
          <a:p>
            <a:pPr lvl="1"/>
            <a:r>
              <a:rPr lang="en-US" sz="1700" dirty="0">
                <a:solidFill>
                  <a:schemeClr val="accent6">
                    <a:lumMod val="75000"/>
                  </a:schemeClr>
                </a:solidFill>
              </a:rPr>
              <a:t>What operation to perform?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946C2A90-B410-484A-A2A4-CF552D07D7E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7" t="13329" r="84272" b="50547"/>
          <a:stretch/>
        </p:blipFill>
        <p:spPr>
          <a:xfrm>
            <a:off x="714103" y="2362200"/>
            <a:ext cx="581297" cy="10668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25D1B18-672F-406B-9E64-53E88400CF3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7" t="29474" r="63651" b="43396"/>
          <a:stretch/>
        </p:blipFill>
        <p:spPr>
          <a:xfrm>
            <a:off x="714103" y="2838994"/>
            <a:ext cx="1480457" cy="80118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B7F639AD-96F6-403F-B45B-B4AAE9282E1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6" r="63651" b="43397"/>
          <a:stretch/>
        </p:blipFill>
        <p:spPr>
          <a:xfrm>
            <a:off x="609600" y="1981200"/>
            <a:ext cx="1584959" cy="165898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E96F9183-9561-40F6-9DCE-3F414390A1F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6" r="32495" b="39268"/>
          <a:stretch/>
        </p:blipFill>
        <p:spPr>
          <a:xfrm>
            <a:off x="609600" y="1981199"/>
            <a:ext cx="2943497" cy="1780903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1B464C4D-F580-435A-A90D-75A02D949E5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6" r="22110" b="39268"/>
          <a:stretch/>
        </p:blipFill>
        <p:spPr>
          <a:xfrm>
            <a:off x="609600" y="1981198"/>
            <a:ext cx="3396343" cy="1780903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71783E4E-EF60-4849-AC99-57CD88BA869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6" r="5633" b="32485"/>
          <a:stretch/>
        </p:blipFill>
        <p:spPr>
          <a:xfrm>
            <a:off x="609600" y="1981197"/>
            <a:ext cx="4114800" cy="1981203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4FC80600-4489-4CB7-A116-07A392417C1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7" r="390" b="-1060"/>
          <a:stretch/>
        </p:blipFill>
        <p:spPr>
          <a:xfrm>
            <a:off x="609600" y="1981197"/>
            <a:ext cx="4343400" cy="2971803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92C8591A-8D17-4400-9B68-F379A396A6E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" b="-358"/>
          <a:stretch/>
        </p:blipFill>
        <p:spPr>
          <a:xfrm>
            <a:off x="635727" y="1889759"/>
            <a:ext cx="4349745" cy="3053301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16D38F64-5FF6-4CC0-A2EA-EB087CA3868A}"/>
              </a:ext>
            </a:extLst>
          </p:cNvPr>
          <p:cNvSpPr/>
          <p:nvPr/>
        </p:nvSpPr>
        <p:spPr>
          <a:xfrm>
            <a:off x="565751" y="1858049"/>
            <a:ext cx="1828800" cy="2104352"/>
          </a:xfrm>
          <a:prstGeom prst="rect">
            <a:avLst/>
          </a:prstGeom>
          <a:solidFill>
            <a:srgbClr val="D7E4BD">
              <a:alpha val="20000"/>
            </a:srgbClr>
          </a:solidFill>
          <a:ln w="3810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D51ABFD-12B3-443C-82D3-72295A3F8542}"/>
              </a:ext>
            </a:extLst>
          </p:cNvPr>
          <p:cNvSpPr/>
          <p:nvPr/>
        </p:nvSpPr>
        <p:spPr>
          <a:xfrm>
            <a:off x="2430780" y="1858049"/>
            <a:ext cx="1455420" cy="2104352"/>
          </a:xfrm>
          <a:prstGeom prst="rect">
            <a:avLst/>
          </a:prstGeom>
          <a:solidFill>
            <a:srgbClr val="8EB4E3">
              <a:alpha val="20000"/>
            </a:srgbClr>
          </a:solidFill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53E8C82-DA0C-4EC2-8645-61654336F2FC}"/>
              </a:ext>
            </a:extLst>
          </p:cNvPr>
          <p:cNvSpPr/>
          <p:nvPr/>
        </p:nvSpPr>
        <p:spPr>
          <a:xfrm>
            <a:off x="3916680" y="1853363"/>
            <a:ext cx="1455420" cy="2104352"/>
          </a:xfrm>
          <a:prstGeom prst="rect">
            <a:avLst/>
          </a:prstGeom>
          <a:solidFill>
            <a:srgbClr val="FCD5B5">
              <a:alpha val="20000"/>
            </a:srgbClr>
          </a:solidFill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24935D9-4708-46D3-9572-E58E2986AD0F}"/>
              </a:ext>
            </a:extLst>
          </p:cNvPr>
          <p:cNvSpPr txBox="1"/>
          <p:nvPr/>
        </p:nvSpPr>
        <p:spPr>
          <a:xfrm>
            <a:off x="76200" y="5029200"/>
            <a:ext cx="5410200" cy="14003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Control signals!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Control unit receives opcode, func3 and func7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Generates </a:t>
            </a:r>
            <a:r>
              <a:rPr lang="en-US" sz="17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ALUSel</a:t>
            </a:r>
            <a:r>
              <a:rPr lang="en-US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 (or </a:t>
            </a:r>
            <a:r>
              <a:rPr lang="en-US" sz="17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ALUOp</a:t>
            </a:r>
            <a:r>
              <a:rPr lang="en-US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FF0000"/>
                </a:solidFill>
                <a:latin typeface="+mn-lt"/>
              </a:rPr>
              <a:t>Writeback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FF0000"/>
                </a:solidFill>
                <a:latin typeface="+mn-lt"/>
              </a:rPr>
              <a:t>Another control signal to enable </a:t>
            </a:r>
            <a:r>
              <a:rPr lang="en-US" sz="1700" dirty="0" err="1">
                <a:solidFill>
                  <a:srgbClr val="FF0000"/>
                </a:solidFill>
                <a:latin typeface="+mn-lt"/>
              </a:rPr>
              <a:t>RegWrite</a:t>
            </a:r>
            <a:endParaRPr lang="en-US" sz="1700" dirty="0">
              <a:solidFill>
                <a:srgbClr val="FF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81372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  <p:bldP spid="34" grpId="0" animBg="1"/>
      <p:bldP spid="35" grpId="0" animBg="1"/>
      <p:bldP spid="36" grpId="0" animBg="1"/>
      <p:bldP spid="19" grpId="0" uiExpand="1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72500DD-DDC2-573C-3EA6-DF6202B8068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" b="-358"/>
          <a:stretch/>
        </p:blipFill>
        <p:spPr>
          <a:xfrm>
            <a:off x="152912" y="2007117"/>
            <a:ext cx="4330263" cy="30396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4D3491A-076B-A969-DDA4-879EF2AD5A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I-type arithmetic instructions to the </a:t>
            </a:r>
            <a:r>
              <a:rPr lang="en-US" dirty="0" err="1"/>
              <a:t>datapath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DD2B6C-9001-EAA0-1DF6-A47915FF4D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13859-67C5-4393-B6C2-556CF3F770C0}" type="datetime3">
              <a:rPr lang="en-US" smtClean="0"/>
              <a:t>28 January 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3ECEEB-236D-D99F-888E-63CD8E3390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ELL305: Computer Architecture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194BCA-E7EA-CE64-5DFB-30C93D249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C3541-01C1-4CA5-B68F-FEE868C7D1AF}" type="slidenum">
              <a:rPr lang="en-US" smtClean="0"/>
              <a:t>41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1F80608-BFDE-AF39-11F5-ADCDB1E61E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9884" y="1512940"/>
            <a:ext cx="4445475" cy="28123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56CAE0D-1C3A-4BF6-2732-E164DC34E6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1990" y="1935030"/>
            <a:ext cx="4445475" cy="16743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C4308A1-E36F-3397-5693-6C269DB15C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60827" y="3189341"/>
            <a:ext cx="4114258" cy="145885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165F8B7-472E-4E8D-8E6E-25248EB09D54}"/>
              </a:ext>
            </a:extLst>
          </p:cNvPr>
          <p:cNvSpPr txBox="1"/>
          <p:nvPr/>
        </p:nvSpPr>
        <p:spPr>
          <a:xfrm>
            <a:off x="4616281" y="2243319"/>
            <a:ext cx="4374807" cy="40729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spcBef>
                <a:spcPts val="1000"/>
              </a:spcBef>
              <a:buNone/>
            </a:pPr>
            <a:r>
              <a:rPr lang="en-US" sz="1600" dirty="0"/>
              <a:t>1. Fetch: </a:t>
            </a:r>
            <a:r>
              <a:rPr lang="en-US" sz="1600" dirty="0" err="1">
                <a:solidFill>
                  <a:srgbClr val="FFC000"/>
                </a:solidFill>
              </a:rPr>
              <a:t>addi</a:t>
            </a:r>
            <a:r>
              <a:rPr lang="en-US" sz="1600" dirty="0">
                <a:solidFill>
                  <a:srgbClr val="FFC000"/>
                </a:solidFill>
              </a:rPr>
              <a:t> t0 t2 28</a:t>
            </a:r>
          </a:p>
          <a:p>
            <a:pPr marL="0" indent="0">
              <a:spcBef>
                <a:spcPts val="1000"/>
              </a:spcBef>
              <a:buNone/>
            </a:pPr>
            <a:r>
              <a:rPr lang="en-US" sz="1600" dirty="0"/>
              <a:t>2.1 Decode (parse the instruction and extract different fields): </a:t>
            </a:r>
            <a:r>
              <a:rPr lang="fr-FR" sz="1600" dirty="0">
                <a:solidFill>
                  <a:srgbClr val="FFC000"/>
                </a:solidFill>
              </a:rPr>
              <a:t>rd = t0; rs1 = t2; </a:t>
            </a:r>
            <a:r>
              <a:rPr lang="fr-FR" sz="1600" strike="sngStrike" dirty="0">
                <a:solidFill>
                  <a:srgbClr val="FFC000"/>
                </a:solidFill>
              </a:rPr>
              <a:t>rs2 = t3</a:t>
            </a:r>
            <a:r>
              <a:rPr lang="fr-FR" sz="1600" dirty="0">
                <a:solidFill>
                  <a:srgbClr val="FFC000"/>
                </a:solidFill>
              </a:rPr>
              <a:t>; </a:t>
            </a:r>
            <a:r>
              <a:rPr lang="fr-FR" sz="1600" b="1" i="1" u="sng" dirty="0" err="1">
                <a:solidFill>
                  <a:srgbClr val="FFC000"/>
                </a:solidFill>
              </a:rPr>
              <a:t>imm</a:t>
            </a:r>
            <a:endParaRPr lang="fr-FR" sz="1600" b="1" i="1" u="sng" dirty="0">
              <a:solidFill>
                <a:srgbClr val="FFC000"/>
              </a:solidFill>
            </a:endParaRPr>
          </a:p>
          <a:p>
            <a:pPr marL="0" indent="0">
              <a:spcBef>
                <a:spcPts val="1000"/>
              </a:spcBef>
              <a:buNone/>
            </a:pPr>
            <a:endParaRPr lang="fr-FR" sz="1600" b="1" i="1" u="sng" dirty="0">
              <a:solidFill>
                <a:srgbClr val="FFC000"/>
              </a:solidFill>
            </a:endParaRPr>
          </a:p>
          <a:p>
            <a:pPr>
              <a:spcBef>
                <a:spcPts val="1000"/>
              </a:spcBef>
            </a:pPr>
            <a:endParaRPr lang="en-US" sz="1600" dirty="0"/>
          </a:p>
          <a:p>
            <a:pPr>
              <a:spcBef>
                <a:spcPts val="1000"/>
              </a:spcBef>
            </a:pPr>
            <a:endParaRPr lang="en-US" sz="1600" dirty="0"/>
          </a:p>
          <a:p>
            <a:pPr>
              <a:spcBef>
                <a:spcPts val="1000"/>
              </a:spcBef>
            </a:pPr>
            <a:endParaRPr lang="en-US" sz="1600" dirty="0"/>
          </a:p>
          <a:p>
            <a:pPr>
              <a:spcBef>
                <a:spcPts val="1000"/>
              </a:spcBef>
            </a:pPr>
            <a:r>
              <a:rPr lang="en-US" sz="1600" dirty="0"/>
              <a:t>2.2 Operand fetch (read data): </a:t>
            </a:r>
            <a:r>
              <a:rPr lang="en-US" sz="1600" dirty="0">
                <a:solidFill>
                  <a:srgbClr val="FFC000"/>
                </a:solidFill>
              </a:rPr>
              <a:t>R[t2] </a:t>
            </a:r>
            <a:r>
              <a:rPr lang="en-US" sz="1600" strike="sngStrike" dirty="0">
                <a:solidFill>
                  <a:srgbClr val="FFC000"/>
                </a:solidFill>
              </a:rPr>
              <a:t>R[t3]</a:t>
            </a:r>
            <a:r>
              <a:rPr lang="en-US" sz="1600" dirty="0">
                <a:solidFill>
                  <a:srgbClr val="FFC000"/>
                </a:solidFill>
              </a:rPr>
              <a:t> </a:t>
            </a:r>
            <a:r>
              <a:rPr lang="en-US" sz="1600" b="1" i="1" dirty="0" err="1">
                <a:solidFill>
                  <a:srgbClr val="FFC000"/>
                </a:solidFill>
              </a:rPr>
              <a:t>imm</a:t>
            </a:r>
            <a:endParaRPr lang="en-US" sz="1600" strike="sngStrike" dirty="0">
              <a:solidFill>
                <a:srgbClr val="FFC000"/>
              </a:solidFill>
            </a:endParaRPr>
          </a:p>
          <a:p>
            <a:pPr>
              <a:spcBef>
                <a:spcPts val="1000"/>
              </a:spcBef>
            </a:pPr>
            <a:r>
              <a:rPr lang="en-US" sz="1600" dirty="0"/>
              <a:t>3. Execute (perform operation): </a:t>
            </a:r>
            <a:r>
              <a:rPr lang="en-US" sz="1600" dirty="0">
                <a:solidFill>
                  <a:srgbClr val="FFC000"/>
                </a:solidFill>
              </a:rPr>
              <a:t>R[t2] </a:t>
            </a:r>
            <a:r>
              <a:rPr lang="en-US" sz="1600" strike="sngStrike" dirty="0">
                <a:solidFill>
                  <a:srgbClr val="FFC000"/>
                </a:solidFill>
              </a:rPr>
              <a:t>+ R[t3]</a:t>
            </a:r>
            <a:r>
              <a:rPr lang="en-US" sz="1600" dirty="0">
                <a:solidFill>
                  <a:srgbClr val="FFC000"/>
                </a:solidFill>
              </a:rPr>
              <a:t> + </a:t>
            </a:r>
            <a:r>
              <a:rPr lang="en-US" sz="1600" b="1" i="1" u="sng" dirty="0" err="1">
                <a:solidFill>
                  <a:srgbClr val="FFC000"/>
                </a:solidFill>
              </a:rPr>
              <a:t>imm</a:t>
            </a:r>
            <a:endParaRPr lang="en-US" sz="1600" dirty="0">
              <a:solidFill>
                <a:srgbClr val="FFC000"/>
              </a:solidFill>
            </a:endParaRPr>
          </a:p>
          <a:p>
            <a:pPr>
              <a:spcBef>
                <a:spcPts val="1000"/>
              </a:spcBef>
            </a:pPr>
            <a:r>
              <a:rPr lang="en-US" sz="1600" dirty="0"/>
              <a:t>5. Write results back into register: </a:t>
            </a:r>
            <a:r>
              <a:rPr lang="en-US" sz="1600" dirty="0">
                <a:solidFill>
                  <a:srgbClr val="FFC000"/>
                </a:solidFill>
              </a:rPr>
              <a:t>R[t0] = R[t2] </a:t>
            </a:r>
            <a:r>
              <a:rPr lang="en-US" sz="1600" strike="sngStrike" dirty="0">
                <a:solidFill>
                  <a:srgbClr val="FFC000"/>
                </a:solidFill>
              </a:rPr>
              <a:t>+ R[t3]</a:t>
            </a:r>
            <a:r>
              <a:rPr lang="en-US" sz="1600" dirty="0">
                <a:solidFill>
                  <a:srgbClr val="FFC000"/>
                </a:solidFill>
              </a:rPr>
              <a:t> + </a:t>
            </a:r>
            <a:r>
              <a:rPr lang="en-US" sz="1600" b="1" i="1" u="sng" dirty="0" err="1">
                <a:solidFill>
                  <a:srgbClr val="FFC000"/>
                </a:solidFill>
              </a:rPr>
              <a:t>imm</a:t>
            </a:r>
            <a:endParaRPr lang="en-US" sz="1600" b="1" i="1" u="sng" dirty="0">
              <a:solidFill>
                <a:srgbClr val="FFC000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4170B61-6E32-4CF3-A1DD-39C97E58F120}"/>
              </a:ext>
            </a:extLst>
          </p:cNvPr>
          <p:cNvGrpSpPr/>
          <p:nvPr/>
        </p:nvGrpSpPr>
        <p:grpSpPr>
          <a:xfrm>
            <a:off x="90353" y="1428845"/>
            <a:ext cx="4480490" cy="3561676"/>
            <a:chOff x="90353" y="1428845"/>
            <a:chExt cx="4480490" cy="356167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FBA0FF4D-8D0B-E8DD-CC5D-73A34A5C80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b="27672"/>
            <a:stretch/>
          </p:blipFill>
          <p:spPr>
            <a:xfrm>
              <a:off x="90353" y="1428845"/>
              <a:ext cx="4480490" cy="2600611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5152EF2-B6EA-414B-A5CF-2A27A4A0D05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alphaModFix/>
            </a:blip>
            <a:srcRect r="61689" b="943"/>
            <a:stretch/>
          </p:blipFill>
          <p:spPr>
            <a:xfrm>
              <a:off x="112263" y="1428845"/>
              <a:ext cx="1716537" cy="3561676"/>
            </a:xfrm>
            <a:prstGeom prst="rect">
              <a:avLst/>
            </a:prstGeom>
          </p:spPr>
        </p:pic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0EE33DF1-77EE-F838-88BB-F57E1C9D74F5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26535" y="1456954"/>
            <a:ext cx="4396444" cy="3561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088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uiExpand="1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2B3AFC-5CA7-860E-5A78-31F6A4F21D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I-type load instructions to the </a:t>
            </a:r>
            <a:r>
              <a:rPr lang="en-US" dirty="0" err="1"/>
              <a:t>datapath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C0DAF4-A527-10D8-D525-5A9B9EC1D6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13859-67C5-4393-B6C2-556CF3F770C0}" type="datetime3">
              <a:rPr lang="en-US" smtClean="0"/>
              <a:t>28 January 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9B1FD9-4CD8-F73E-FC3F-73C67B5DA5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ELL305: Computer Architecture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74FF19-B602-4FA5-86C1-1A1323D4FE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C3541-01C1-4CA5-B68F-FEE868C7D1AF}" type="slidenum">
              <a:rPr lang="en-US" smtClean="0"/>
              <a:t>42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FCE635-F840-2C52-8924-04C5C9A86B21}"/>
              </a:ext>
            </a:extLst>
          </p:cNvPr>
          <p:cNvSpPr txBox="1"/>
          <p:nvPr/>
        </p:nvSpPr>
        <p:spPr>
          <a:xfrm>
            <a:off x="5812324" y="1436784"/>
            <a:ext cx="3254801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Do we need to change hardware, control, or both?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dirty="0"/>
              <a:t>Can we fetch our instruction?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en-US" dirty="0"/>
              <a:t>YES! 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dirty="0"/>
              <a:t>Can we decode our instruction?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en-US" dirty="0"/>
              <a:t>YES!</a:t>
            </a:r>
          </a:p>
          <a:p>
            <a:pPr marL="100013" indent="-214313">
              <a:buFont typeface="Arial" panose="020B0604020202020204" pitchFamily="34" charset="0"/>
              <a:buChar char="•"/>
            </a:pPr>
            <a:r>
              <a:rPr lang="en-US" dirty="0"/>
              <a:t> Can we select the operands we need?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en-US" dirty="0"/>
              <a:t>YES! (still R[rs1] and immediate)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dirty="0"/>
              <a:t>Do we have support for the operation we’re performing?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en-US" dirty="0"/>
              <a:t>YES! (</a:t>
            </a:r>
            <a:r>
              <a:rPr lang="en-US" dirty="0" err="1"/>
              <a:t>ALUSel</a:t>
            </a:r>
            <a:r>
              <a:rPr lang="en-US" dirty="0"/>
              <a:t> = Add)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dirty="0"/>
              <a:t>Can we access memory?</a:t>
            </a:r>
          </a:p>
          <a:p>
            <a:pPr marL="671513" lvl="1" indent="-214313">
              <a:buFont typeface="Arial" panose="020B0604020202020204" pitchFamily="34" charset="0"/>
              <a:buChar char="•"/>
            </a:pPr>
            <a:r>
              <a:rPr lang="en-US" dirty="0"/>
              <a:t>Need to add one!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6634A34-ACE8-439C-A19F-D1F9A38D52DE}"/>
              </a:ext>
            </a:extLst>
          </p:cNvPr>
          <p:cNvGrpSpPr/>
          <p:nvPr/>
        </p:nvGrpSpPr>
        <p:grpSpPr>
          <a:xfrm>
            <a:off x="94575" y="1955667"/>
            <a:ext cx="4239681" cy="3579518"/>
            <a:chOff x="94575" y="1955667"/>
            <a:chExt cx="4239681" cy="3579518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CE4D6F1-0377-BB5C-BB2E-D97943AD19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25277"/>
            <a:stretch/>
          </p:blipFill>
          <p:spPr>
            <a:xfrm>
              <a:off x="94575" y="1955667"/>
              <a:ext cx="4212249" cy="3579518"/>
            </a:xfrm>
            <a:prstGeom prst="rect">
              <a:avLst/>
            </a:prstGeom>
          </p:spPr>
        </p:pic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EC9359A-865A-4F8A-A226-BB747843455A}"/>
                </a:ext>
              </a:extLst>
            </p:cNvPr>
            <p:cNvCxnSpPr/>
            <p:nvPr/>
          </p:nvCxnSpPr>
          <p:spPr>
            <a:xfrm>
              <a:off x="4306824" y="4764024"/>
              <a:ext cx="0" cy="68580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8E159751-79F6-4E6D-BFFD-A2C34C7297F4}"/>
                </a:ext>
              </a:extLst>
            </p:cNvPr>
            <p:cNvCxnSpPr>
              <a:cxnSpLocks/>
            </p:cNvCxnSpPr>
            <p:nvPr/>
          </p:nvCxnSpPr>
          <p:spPr>
            <a:xfrm>
              <a:off x="4328160" y="1984248"/>
              <a:ext cx="6096" cy="1085088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00548971-DAE4-4122-99FD-AFCC8BA763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7451" y="545925"/>
            <a:ext cx="4272721" cy="85579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624658F-2759-4BAF-9741-534835B2924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 l="74019" t="19872" r="8408"/>
          <a:stretch/>
        </p:blipFill>
        <p:spPr>
          <a:xfrm>
            <a:off x="4270248" y="2667000"/>
            <a:ext cx="990601" cy="286818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AA3BA279-BA93-4D4D-920B-94C558D0B549}"/>
              </a:ext>
            </a:extLst>
          </p:cNvPr>
          <p:cNvSpPr txBox="1"/>
          <p:nvPr/>
        </p:nvSpPr>
        <p:spPr>
          <a:xfrm>
            <a:off x="152400" y="5573159"/>
            <a:ext cx="469087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dirty="0"/>
              <a:t>Anything else needs to be changed?</a:t>
            </a:r>
          </a:p>
          <a:p>
            <a:pPr marL="671513" lvl="1" indent="-214313">
              <a:buFont typeface="Arial" panose="020B0604020202020204" pitchFamily="34" charset="0"/>
              <a:buChar char="•"/>
            </a:pPr>
            <a:r>
              <a:rPr lang="en-US" dirty="0"/>
              <a:t>Register writeback needs to come from DMEM not ALU output!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F39806CB-9577-4217-B115-848381B1906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 l="74019" t="-658" r="-889"/>
          <a:stretch/>
        </p:blipFill>
        <p:spPr>
          <a:xfrm>
            <a:off x="4270247" y="1932113"/>
            <a:ext cx="1514645" cy="3603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252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2B3AFC-5CA7-860E-5A78-31F6A4F21D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53975"/>
            <a:ext cx="6553200" cy="1195386"/>
          </a:xfrm>
        </p:spPr>
        <p:txBody>
          <a:bodyPr/>
          <a:lstStyle/>
          <a:p>
            <a:r>
              <a:rPr lang="en-US" dirty="0"/>
              <a:t>Adding S-type (store) instructions to the </a:t>
            </a:r>
            <a:r>
              <a:rPr lang="en-US" dirty="0" err="1"/>
              <a:t>datapath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C0DAF4-A527-10D8-D525-5A9B9EC1D6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13859-67C5-4393-B6C2-556CF3F770C0}" type="datetime3">
              <a:rPr lang="en-US" smtClean="0"/>
              <a:t>28 January 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9B1FD9-4CD8-F73E-FC3F-73C67B5DA5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ELL305: Computer Architecture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74FF19-B602-4FA5-86C1-1A1323D4FE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C3541-01C1-4CA5-B68F-FEE868C7D1AF}" type="slidenum">
              <a:rPr lang="en-US" smtClean="0"/>
              <a:t>43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0070F11-5AE0-A2B8-6AC1-25F86DD235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7451" y="1373718"/>
            <a:ext cx="4318759" cy="47720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2FCE635-F840-2C52-8924-04C5C9A86B21}"/>
              </a:ext>
            </a:extLst>
          </p:cNvPr>
          <p:cNvSpPr txBox="1"/>
          <p:nvPr/>
        </p:nvSpPr>
        <p:spPr>
          <a:xfrm>
            <a:off x="5834398" y="1955667"/>
            <a:ext cx="3254801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dirty="0"/>
              <a:t>What do we need to change to support storing?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dirty="0"/>
              <a:t>Do we need to update R[</a:t>
            </a:r>
            <a:r>
              <a:rPr lang="en-US" dirty="0" err="1"/>
              <a:t>rd</a:t>
            </a:r>
            <a:r>
              <a:rPr lang="en-US" dirty="0"/>
              <a:t>]?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en-US" dirty="0"/>
              <a:t>No! Stores don’t write back to register file!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en-US" dirty="0"/>
              <a:t>Need a new control bit</a:t>
            </a:r>
          </a:p>
          <a:p>
            <a:pPr marL="100013" indent="-214313">
              <a:buFont typeface="Arial" panose="020B0604020202020204" pitchFamily="34" charset="0"/>
              <a:buChar char="•"/>
            </a:pPr>
            <a:r>
              <a:rPr lang="en-US" dirty="0"/>
              <a:t>What gets stored in DMEM?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en-US" dirty="0"/>
              <a:t>R[rs2]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DA788E7-D5C3-4CEC-A0D7-C9AFABEC12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5" r="-378"/>
          <a:stretch/>
        </p:blipFill>
        <p:spPr>
          <a:xfrm>
            <a:off x="122008" y="1955667"/>
            <a:ext cx="5631108" cy="357951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0C8CD4F-9944-AA00-EF30-03BE1FA8043D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3632" y="1923288"/>
            <a:ext cx="5637206" cy="357951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0885368-88C5-4B93-9E13-B7021E1115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17451" y="545925"/>
            <a:ext cx="4272721" cy="855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18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1F341-9ADA-46E4-9100-9B9AB3FBFD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6CD014-6776-4154-9461-34D63FEDA1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7C7834-373B-490E-8664-14217710B4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447CF0-2DD4-4680-A900-A9072B41D6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A887A73-1AE0-46F8-856A-18EA1CF30A1B}" type="slidenum">
              <a:rPr lang="en-US" altLang="en-US" smtClean="0"/>
              <a:pPr>
                <a:defRPr/>
              </a:pPr>
              <a:t>44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030533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8A966B-3027-496E-A874-5715A1197E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R-format instructions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6E8F30-3C40-49A3-B1EC-35224FCC73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E9FE2E-B71B-4B7A-9EA5-3658E6EC3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A887A73-1AE0-46F8-856A-18EA1CF30A1B}" type="slidenum">
              <a:rPr lang="en-US" altLang="en-US" smtClean="0"/>
              <a:pPr>
                <a:defRPr/>
              </a:pPr>
              <a:t>5</a:t>
            </a:fld>
            <a:endParaRPr lang="en-US" alt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7C562E5-8AAC-4181-A35B-D20B9A7882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1217"/>
          <a:stretch/>
        </p:blipFill>
        <p:spPr>
          <a:xfrm>
            <a:off x="1023442" y="1852260"/>
            <a:ext cx="7097115" cy="2829426"/>
          </a:xfrm>
          <a:prstGeom prst="rect">
            <a:avLst/>
          </a:prstGeom>
        </p:spPr>
      </p:pic>
      <p:pic>
        <p:nvPicPr>
          <p:cNvPr id="7" name="Content Placeholder 8">
            <a:extLst>
              <a:ext uri="{FF2B5EF4-FFF2-40B4-BE49-F238E27FC236}">
                <a16:creationId xmlns:a16="http://schemas.microsoft.com/office/drawing/2014/main" id="{6E2C86BB-F555-440B-957C-89020C61D8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913" b="73969"/>
          <a:stretch/>
        </p:blipFill>
        <p:spPr bwMode="auto">
          <a:xfrm>
            <a:off x="-36576" y="1016030"/>
            <a:ext cx="9144000" cy="777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79ADDB5-955B-4260-B587-3EDD238D66EE}"/>
              </a:ext>
            </a:extLst>
          </p:cNvPr>
          <p:cNvSpPr txBox="1">
            <a:spLocks/>
          </p:cNvSpPr>
          <p:nvPr/>
        </p:nvSpPr>
        <p:spPr bwMode="auto">
          <a:xfrm>
            <a:off x="152400" y="4799011"/>
            <a:ext cx="8839200" cy="16017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2500" lnSpcReduction="10000"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opcode: instruction class (e.g., integer ALU)</a:t>
            </a:r>
          </a:p>
          <a:p>
            <a:r>
              <a:rPr lang="en-US" dirty="0"/>
              <a:t>funct3: selects ALU operation group</a:t>
            </a:r>
          </a:p>
          <a:p>
            <a:r>
              <a:rPr lang="en-US" dirty="0">
                <a:solidFill>
                  <a:srgbClr val="FF0000"/>
                </a:solidFill>
              </a:rPr>
              <a:t>funct7: refines operation (e.g., add vs sub)</a:t>
            </a:r>
          </a:p>
        </p:txBody>
      </p:sp>
    </p:spTree>
    <p:extLst>
      <p:ext uri="{BB962C8B-B14F-4D97-AF65-F5344CB8AC3E}">
        <p14:creationId xmlns:p14="http://schemas.microsoft.com/office/powerpoint/2010/main" val="2045574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8A966B-3027-496E-A874-5715A1197E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I-format instructions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6E8F30-3C40-49A3-B1EC-35224FCC73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E9FE2E-B71B-4B7A-9EA5-3658E6EC3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A887A73-1AE0-46F8-856A-18EA1CF30A1B}" type="slidenum">
              <a:rPr lang="en-US" altLang="en-US" smtClean="0"/>
              <a:pPr>
                <a:defRPr/>
              </a:pPr>
              <a:t>6</a:t>
            </a:fld>
            <a:endParaRPr lang="en-US" alt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7C562E5-8AAC-4181-A35B-D20B9A7882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" t="23178" r="-515" b="729"/>
          <a:stretch/>
        </p:blipFill>
        <p:spPr>
          <a:xfrm>
            <a:off x="-1" y="1857916"/>
            <a:ext cx="7369796" cy="3457258"/>
          </a:xfrm>
          <a:prstGeom prst="rect">
            <a:avLst/>
          </a:prstGeom>
        </p:spPr>
      </p:pic>
      <p:pic>
        <p:nvPicPr>
          <p:cNvPr id="7" name="Content Placeholder 8">
            <a:extLst>
              <a:ext uri="{FF2B5EF4-FFF2-40B4-BE49-F238E27FC236}">
                <a16:creationId xmlns:a16="http://schemas.microsoft.com/office/drawing/2014/main" id="{6E2C86BB-F555-440B-957C-89020C61D8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913" b="73969"/>
          <a:stretch/>
        </p:blipFill>
        <p:spPr bwMode="auto">
          <a:xfrm>
            <a:off x="-36576" y="1016030"/>
            <a:ext cx="9144000" cy="777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Content Placeholder 8">
            <a:extLst>
              <a:ext uri="{FF2B5EF4-FFF2-40B4-BE49-F238E27FC236}">
                <a16:creationId xmlns:a16="http://schemas.microsoft.com/office/drawing/2014/main" id="{FB8E49C5-CA30-471D-9AEA-6CF8F4598F2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0" t="26681" r="-400" b="66627"/>
          <a:stretch/>
        </p:blipFill>
        <p:spPr bwMode="auto">
          <a:xfrm>
            <a:off x="-1" y="1542826"/>
            <a:ext cx="9144000" cy="258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AF3E94A-AF3C-4F5A-BA07-8F772D35996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4199" b="49793"/>
          <a:stretch/>
        </p:blipFill>
        <p:spPr>
          <a:xfrm>
            <a:off x="1785104" y="5194998"/>
            <a:ext cx="7358895" cy="1663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657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D4FC67-3460-4491-B6D0-8B9E28448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Notice any quirks?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7466A0-CEA0-48EF-9E83-CE651262AD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2743199"/>
            <a:ext cx="8839200" cy="3717923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What happened to func7 in I-type arithmetic?</a:t>
            </a:r>
          </a:p>
          <a:p>
            <a:r>
              <a:rPr lang="en-US" dirty="0"/>
              <a:t>Why not use the same encoding logic for operation?</a:t>
            </a:r>
          </a:p>
          <a:p>
            <a:r>
              <a:rPr lang="en-US" dirty="0"/>
              <a:t>I-types prefer more bits for </a:t>
            </a:r>
            <a:r>
              <a:rPr lang="en-US" dirty="0" err="1"/>
              <a:t>Imm</a:t>
            </a:r>
            <a:endParaRPr lang="en-US" dirty="0"/>
          </a:p>
          <a:p>
            <a:r>
              <a:rPr lang="en-US" dirty="0"/>
              <a:t>Why not remove func7 from R-type also?</a:t>
            </a:r>
          </a:p>
          <a:p>
            <a:r>
              <a:rPr lang="en-US" dirty="0"/>
              <a:t>Fewer R-type instructions supported (currently 10 R-type instructions, so 3 func3 bits insufficient)</a:t>
            </a:r>
          </a:p>
          <a:p>
            <a:r>
              <a:rPr lang="en-US" dirty="0"/>
              <a:t>I-type does not have </a:t>
            </a:r>
            <a:r>
              <a:rPr lang="en-US" dirty="0" err="1"/>
              <a:t>subi</a:t>
            </a:r>
            <a:r>
              <a:rPr lang="en-US" dirty="0"/>
              <a:t> (</a:t>
            </a:r>
            <a:r>
              <a:rPr lang="en-US" dirty="0">
                <a:solidFill>
                  <a:srgbClr val="FFC000"/>
                </a:solidFill>
              </a:rPr>
              <a:t>and jugglery for shifts</a:t>
            </a:r>
            <a:r>
              <a:rPr lang="en-US" dirty="0"/>
              <a:t>)</a:t>
            </a:r>
          </a:p>
          <a:p>
            <a:r>
              <a:rPr lang="en-US" dirty="0"/>
              <a:t>Hierarchical decoding – next class!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9AC0AF-5699-446F-9E19-CD8C0BA459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0681F8-FD37-4288-A3A2-817AB1146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A887A73-1AE0-46F8-856A-18EA1CF30A1B}" type="slidenum">
              <a:rPr lang="en-US" altLang="en-US" smtClean="0"/>
              <a:pPr>
                <a:defRPr/>
              </a:pPr>
              <a:t>7</a:t>
            </a:fld>
            <a:endParaRPr lang="en-US" alt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45A31F5-594F-4C22-9333-42386EAA1C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217" b="65811"/>
          <a:stretch/>
        </p:blipFill>
        <p:spPr bwMode="auto">
          <a:xfrm>
            <a:off x="131064" y="1446210"/>
            <a:ext cx="8753812" cy="5746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0B04911C-EE10-429B-A9A2-8815F86D280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" t="23178" r="-515" b="70932"/>
          <a:stretch/>
        </p:blipFill>
        <p:spPr bwMode="auto">
          <a:xfrm>
            <a:off x="131064" y="2158939"/>
            <a:ext cx="9076944" cy="3296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40946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8A966B-3027-496E-A874-5715A1197E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S-format instructions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6E8F30-3C40-49A3-B1EC-35224FCC73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E9FE2E-B71B-4B7A-9EA5-3658E6EC3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A887A73-1AE0-46F8-856A-18EA1CF30A1B}" type="slidenum">
              <a:rPr lang="en-US" altLang="en-US" smtClean="0"/>
              <a:pPr>
                <a:defRPr/>
              </a:pPr>
              <a:t>8</a:t>
            </a:fld>
            <a:endParaRPr lang="en-US" altLang="en-US"/>
          </a:p>
        </p:txBody>
      </p:sp>
      <p:pic>
        <p:nvPicPr>
          <p:cNvPr id="7" name="Content Placeholder 8">
            <a:extLst>
              <a:ext uri="{FF2B5EF4-FFF2-40B4-BE49-F238E27FC236}">
                <a16:creationId xmlns:a16="http://schemas.microsoft.com/office/drawing/2014/main" id="{6E2C86BB-F555-440B-957C-89020C61D8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913" b="73969"/>
          <a:stretch/>
        </p:blipFill>
        <p:spPr bwMode="auto">
          <a:xfrm>
            <a:off x="-36576" y="1016030"/>
            <a:ext cx="9144000" cy="777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Content Placeholder 8">
            <a:extLst>
              <a:ext uri="{FF2B5EF4-FFF2-40B4-BE49-F238E27FC236}">
                <a16:creationId xmlns:a16="http://schemas.microsoft.com/office/drawing/2014/main" id="{FB8E49C5-CA30-471D-9AEA-6CF8F4598F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0" t="45812" r="-400" b="47496"/>
          <a:stretch/>
        </p:blipFill>
        <p:spPr bwMode="auto">
          <a:xfrm>
            <a:off x="-1" y="1542826"/>
            <a:ext cx="9144000" cy="258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C1CDC1CF-D8FB-4C91-928E-E96B683A8F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57786"/>
          <a:stretch/>
        </p:blipFill>
        <p:spPr>
          <a:xfrm>
            <a:off x="267576" y="2066036"/>
            <a:ext cx="8535696" cy="1132020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E0FB649-B672-44ED-BAAC-B9B1C6238FC4}"/>
              </a:ext>
            </a:extLst>
          </p:cNvPr>
          <p:cNvSpPr txBox="1">
            <a:spLocks/>
          </p:cNvSpPr>
          <p:nvPr/>
        </p:nvSpPr>
        <p:spPr bwMode="auto">
          <a:xfrm>
            <a:off x="152400" y="3429000"/>
            <a:ext cx="8839200" cy="30321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More quirks!</a:t>
            </a:r>
          </a:p>
          <a:p>
            <a:r>
              <a:rPr lang="en-US" dirty="0"/>
              <a:t>Why is </a:t>
            </a:r>
            <a:r>
              <a:rPr lang="en-US" dirty="0" err="1"/>
              <a:t>imm</a:t>
            </a:r>
            <a:r>
              <a:rPr lang="en-US" dirty="0"/>
              <a:t> split?</a:t>
            </a:r>
          </a:p>
          <a:p>
            <a:r>
              <a:rPr lang="en-US" dirty="0"/>
              <a:t>Prefer rs1, rs2, </a:t>
            </a:r>
            <a:r>
              <a:rPr lang="en-US" dirty="0" err="1"/>
              <a:t>rd</a:t>
            </a:r>
            <a:r>
              <a:rPr lang="en-US" dirty="0"/>
              <a:t> (whenever required) in the fixed locations – simplifies decoding circuit</a:t>
            </a:r>
          </a:p>
        </p:txBody>
      </p:sp>
    </p:spTree>
    <p:extLst>
      <p:ext uri="{BB962C8B-B14F-4D97-AF65-F5344CB8AC3E}">
        <p14:creationId xmlns:p14="http://schemas.microsoft.com/office/powerpoint/2010/main" val="1763038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88AE62-8879-4367-AA6C-5EC0289CE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 picture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3D0724A1-09FF-47B3-87F9-37F3A3D68BA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92993498"/>
              </p:ext>
            </p:extLst>
          </p:nvPr>
        </p:nvGraphicFramePr>
        <p:xfrm>
          <a:off x="304800" y="1067218"/>
          <a:ext cx="8458200" cy="5714582"/>
        </p:xfrm>
        <a:graphic>
          <a:graphicData uri="http://schemas.openxmlformats.org/drawingml/2006/table">
            <a:tbl>
              <a:tblPr/>
              <a:tblGrid>
                <a:gridCol w="1409700">
                  <a:extLst>
                    <a:ext uri="{9D8B030D-6E8A-4147-A177-3AD203B41FA5}">
                      <a16:colId xmlns:a16="http://schemas.microsoft.com/office/drawing/2014/main" val="3224884320"/>
                    </a:ext>
                  </a:extLst>
                </a:gridCol>
                <a:gridCol w="1409700">
                  <a:extLst>
                    <a:ext uri="{9D8B030D-6E8A-4147-A177-3AD203B41FA5}">
                      <a16:colId xmlns:a16="http://schemas.microsoft.com/office/drawing/2014/main" val="3015010748"/>
                    </a:ext>
                  </a:extLst>
                </a:gridCol>
                <a:gridCol w="1409700">
                  <a:extLst>
                    <a:ext uri="{9D8B030D-6E8A-4147-A177-3AD203B41FA5}">
                      <a16:colId xmlns:a16="http://schemas.microsoft.com/office/drawing/2014/main" val="2198131326"/>
                    </a:ext>
                  </a:extLst>
                </a:gridCol>
                <a:gridCol w="1409700">
                  <a:extLst>
                    <a:ext uri="{9D8B030D-6E8A-4147-A177-3AD203B41FA5}">
                      <a16:colId xmlns:a16="http://schemas.microsoft.com/office/drawing/2014/main" val="2415265526"/>
                    </a:ext>
                  </a:extLst>
                </a:gridCol>
                <a:gridCol w="1409700">
                  <a:extLst>
                    <a:ext uri="{9D8B030D-6E8A-4147-A177-3AD203B41FA5}">
                      <a16:colId xmlns:a16="http://schemas.microsoft.com/office/drawing/2014/main" val="3274127471"/>
                    </a:ext>
                  </a:extLst>
                </a:gridCol>
                <a:gridCol w="1409700">
                  <a:extLst>
                    <a:ext uri="{9D8B030D-6E8A-4147-A177-3AD203B41FA5}">
                      <a16:colId xmlns:a16="http://schemas.microsoft.com/office/drawing/2014/main" val="1150862817"/>
                    </a:ext>
                  </a:extLst>
                </a:gridCol>
              </a:tblGrid>
              <a:tr h="275754">
                <a:tc>
                  <a:txBody>
                    <a:bodyPr/>
                    <a:lstStyle/>
                    <a:p>
                      <a:r>
                        <a:rPr lang="en-US" sz="1300" b="1"/>
                        <a:t>Opcode (binary)</a:t>
                      </a:r>
                      <a:endParaRPr lang="en-US" sz="1300"/>
                    </a:p>
                  </a:txBody>
                  <a:tcPr marL="41106" marR="41106" marT="20553" marB="205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b="1"/>
                        <a:t>Opcode (hex)</a:t>
                      </a:r>
                      <a:endParaRPr lang="en-US" sz="1300"/>
                    </a:p>
                  </a:txBody>
                  <a:tcPr marL="41106" marR="41106" marT="20553" marB="205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b="1"/>
                        <a:t>Instruction Class</a:t>
                      </a:r>
                      <a:endParaRPr lang="en-US" sz="1300"/>
                    </a:p>
                  </a:txBody>
                  <a:tcPr marL="41106" marR="41106" marT="20553" marB="205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b="1"/>
                        <a:t>Format(s)</a:t>
                      </a:r>
                      <a:endParaRPr lang="en-US" sz="1300"/>
                    </a:p>
                  </a:txBody>
                  <a:tcPr marL="41106" marR="41106" marT="20553" marB="205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b="1"/>
                        <a:t>Role of funct3</a:t>
                      </a:r>
                      <a:endParaRPr lang="en-US" sz="1300"/>
                    </a:p>
                  </a:txBody>
                  <a:tcPr marL="41106" marR="41106" marT="20553" marB="205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b="1"/>
                        <a:t>Role of funct7</a:t>
                      </a:r>
                      <a:endParaRPr lang="en-US" sz="1300"/>
                    </a:p>
                  </a:txBody>
                  <a:tcPr marL="41106" marR="41106" marT="20553" marB="205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8668729"/>
                  </a:ext>
                </a:extLst>
              </a:tr>
              <a:tr h="915699">
                <a:tc>
                  <a:txBody>
                    <a:bodyPr/>
                    <a:lstStyle/>
                    <a:p>
                      <a:r>
                        <a:rPr lang="en-US" sz="1300"/>
                        <a:t>0110011</a:t>
                      </a:r>
                    </a:p>
                  </a:txBody>
                  <a:tcPr marL="41106" marR="41106" marT="20553" marB="205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0x33</a:t>
                      </a:r>
                    </a:p>
                  </a:txBody>
                  <a:tcPr marL="41106" marR="41106" marT="20553" marB="205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Integer register–register ALU</a:t>
                      </a:r>
                    </a:p>
                  </a:txBody>
                  <a:tcPr marL="41106" marR="41106" marT="20553" marB="205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R-type</a:t>
                      </a:r>
                    </a:p>
                  </a:txBody>
                  <a:tcPr marL="41106" marR="41106" marT="20553" marB="205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Selects ALU operation group (ADD/SUB, AND/OR, shifts, SLT)</a:t>
                      </a:r>
                    </a:p>
                  </a:txBody>
                  <a:tcPr marL="41106" marR="41106" marT="20553" marB="205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Distinguishes operations sharing same funct3 (e.g., ADD vs SUB, SRL vs SRA)</a:t>
                      </a:r>
                    </a:p>
                  </a:txBody>
                  <a:tcPr marL="41106" marR="41106" marT="20553" marB="205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540272"/>
                  </a:ext>
                </a:extLst>
              </a:tr>
              <a:tr h="748474">
                <a:tc>
                  <a:txBody>
                    <a:bodyPr/>
                    <a:lstStyle/>
                    <a:p>
                      <a:r>
                        <a:rPr lang="en-US" sz="1300"/>
                        <a:t>0010011</a:t>
                      </a:r>
                    </a:p>
                  </a:txBody>
                  <a:tcPr marL="41106" marR="41106" marT="20553" marB="205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0x13</a:t>
                      </a:r>
                    </a:p>
                  </a:txBody>
                  <a:tcPr marL="41106" marR="41106" marT="20553" marB="205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Integer register–immediate ALU</a:t>
                      </a:r>
                    </a:p>
                  </a:txBody>
                  <a:tcPr marL="41106" marR="41106" marT="20553" marB="205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I-type</a:t>
                      </a:r>
                    </a:p>
                  </a:txBody>
                  <a:tcPr marL="41106" marR="41106" marT="20553" marB="205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Selects immediate ALU operation (ADDI, ANDI, ORI, shifts)</a:t>
                      </a:r>
                    </a:p>
                  </a:txBody>
                  <a:tcPr marL="41106" marR="41106" marT="20553" marB="205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Used only for shift immediates (slli, srli, srai)</a:t>
                      </a:r>
                    </a:p>
                  </a:txBody>
                  <a:tcPr marL="41106" marR="41106" marT="20553" marB="205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16483226"/>
                  </a:ext>
                </a:extLst>
              </a:tr>
              <a:tr h="393933">
                <a:tc>
                  <a:txBody>
                    <a:bodyPr/>
                    <a:lstStyle/>
                    <a:p>
                      <a:r>
                        <a:rPr lang="en-US" sz="1300" dirty="0"/>
                        <a:t>0000011</a:t>
                      </a:r>
                    </a:p>
                  </a:txBody>
                  <a:tcPr marL="41106" marR="41106" marT="20553" marB="205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0x03</a:t>
                      </a:r>
                    </a:p>
                  </a:txBody>
                  <a:tcPr marL="41106" marR="41106" marT="20553" marB="205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Loads</a:t>
                      </a:r>
                    </a:p>
                  </a:txBody>
                  <a:tcPr marL="41106" marR="41106" marT="20553" marB="205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I-type</a:t>
                      </a:r>
                    </a:p>
                  </a:txBody>
                  <a:tcPr marL="41106" marR="41106" marT="20553" marB="205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Selects load width (lb, lh, lw, etc.)</a:t>
                      </a:r>
                    </a:p>
                  </a:txBody>
                  <a:tcPr marL="41106" marR="41106" marT="20553" marB="205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Not used</a:t>
                      </a:r>
                    </a:p>
                  </a:txBody>
                  <a:tcPr marL="41106" marR="41106" marT="20553" marB="205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490152"/>
                  </a:ext>
                </a:extLst>
              </a:tr>
              <a:tr h="393933">
                <a:tc>
                  <a:txBody>
                    <a:bodyPr/>
                    <a:lstStyle/>
                    <a:p>
                      <a:r>
                        <a:rPr lang="en-US" sz="1300"/>
                        <a:t>0100011</a:t>
                      </a:r>
                    </a:p>
                  </a:txBody>
                  <a:tcPr marL="41106" marR="41106" marT="20553" marB="205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0x23</a:t>
                      </a:r>
                    </a:p>
                  </a:txBody>
                  <a:tcPr marL="41106" marR="41106" marT="20553" marB="205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Stores</a:t>
                      </a:r>
                    </a:p>
                  </a:txBody>
                  <a:tcPr marL="41106" marR="41106" marT="20553" marB="205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S-type</a:t>
                      </a:r>
                    </a:p>
                  </a:txBody>
                  <a:tcPr marL="41106" marR="41106" marT="20553" marB="205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Selects store width (sb, sh, sw)</a:t>
                      </a:r>
                    </a:p>
                  </a:txBody>
                  <a:tcPr marL="41106" marR="41106" marT="20553" marB="205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Not used</a:t>
                      </a:r>
                    </a:p>
                  </a:txBody>
                  <a:tcPr marL="41106" marR="41106" marT="20553" marB="205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2716223"/>
                  </a:ext>
                </a:extLst>
              </a:tr>
              <a:tr h="630293">
                <a:tc>
                  <a:txBody>
                    <a:bodyPr/>
                    <a:lstStyle/>
                    <a:p>
                      <a:r>
                        <a:rPr lang="en-US" sz="1300"/>
                        <a:t>1100011</a:t>
                      </a:r>
                    </a:p>
                  </a:txBody>
                  <a:tcPr marL="41106" marR="41106" marT="20553" marB="205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0x63</a:t>
                      </a:r>
                    </a:p>
                  </a:txBody>
                  <a:tcPr marL="41106" marR="41106" marT="20553" marB="205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Conditional branches</a:t>
                      </a:r>
                    </a:p>
                  </a:txBody>
                  <a:tcPr marL="41106" marR="41106" marT="20553" marB="205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B-type</a:t>
                      </a:r>
                    </a:p>
                  </a:txBody>
                  <a:tcPr marL="41106" marR="41106" marT="20553" marB="205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300"/>
                        <a:t>Selects comparison type (beq, bne, blt, bge, etc.)</a:t>
                      </a:r>
                    </a:p>
                  </a:txBody>
                  <a:tcPr marL="41106" marR="41106" marT="20553" marB="205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Not used</a:t>
                      </a:r>
                    </a:p>
                  </a:txBody>
                  <a:tcPr marL="41106" marR="41106" marT="20553" marB="205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1377793"/>
                  </a:ext>
                </a:extLst>
              </a:tr>
              <a:tr h="214655">
                <a:tc>
                  <a:txBody>
                    <a:bodyPr/>
                    <a:lstStyle/>
                    <a:p>
                      <a:r>
                        <a:rPr lang="en-US" sz="1300"/>
                        <a:t>1101111</a:t>
                      </a:r>
                    </a:p>
                  </a:txBody>
                  <a:tcPr marL="41106" marR="41106" marT="20553" marB="205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0x6F</a:t>
                      </a:r>
                    </a:p>
                  </a:txBody>
                  <a:tcPr marL="41106" marR="41106" marT="20553" marB="205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Jump and link</a:t>
                      </a:r>
                    </a:p>
                  </a:txBody>
                  <a:tcPr marL="41106" marR="41106" marT="20553" marB="205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J-type</a:t>
                      </a:r>
                    </a:p>
                  </a:txBody>
                  <a:tcPr marL="41106" marR="41106" marT="20553" marB="205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Not used</a:t>
                      </a:r>
                    </a:p>
                  </a:txBody>
                  <a:tcPr marL="41106" marR="41106" marT="20553" marB="205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Not used</a:t>
                      </a:r>
                    </a:p>
                  </a:txBody>
                  <a:tcPr marL="41106" marR="41106" marT="20553" marB="205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50344617"/>
                  </a:ext>
                </a:extLst>
              </a:tr>
              <a:tr h="389916">
                <a:tc>
                  <a:txBody>
                    <a:bodyPr/>
                    <a:lstStyle/>
                    <a:p>
                      <a:r>
                        <a:rPr lang="en-US" sz="1300"/>
                        <a:t>1100111</a:t>
                      </a:r>
                    </a:p>
                  </a:txBody>
                  <a:tcPr marL="41106" marR="41106" marT="20553" marB="205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0x67</a:t>
                      </a:r>
                    </a:p>
                  </a:txBody>
                  <a:tcPr marL="41106" marR="41106" marT="20553" marB="205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Jump and link register</a:t>
                      </a:r>
                    </a:p>
                  </a:txBody>
                  <a:tcPr marL="41106" marR="41106" marT="20553" marB="205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I-type</a:t>
                      </a:r>
                    </a:p>
                  </a:txBody>
                  <a:tcPr marL="41106" marR="41106" marT="20553" marB="205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Fixed (000)</a:t>
                      </a:r>
                    </a:p>
                  </a:txBody>
                  <a:tcPr marL="41106" marR="41106" marT="20553" marB="205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Not used</a:t>
                      </a:r>
                    </a:p>
                  </a:txBody>
                  <a:tcPr marL="41106" marR="41106" marT="20553" marB="205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33849821"/>
                  </a:ext>
                </a:extLst>
              </a:tr>
              <a:tr h="389916">
                <a:tc>
                  <a:txBody>
                    <a:bodyPr/>
                    <a:lstStyle/>
                    <a:p>
                      <a:r>
                        <a:rPr lang="en-US" sz="1300"/>
                        <a:t>0110111</a:t>
                      </a:r>
                    </a:p>
                  </a:txBody>
                  <a:tcPr marL="41106" marR="41106" marT="20553" marB="205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0x37</a:t>
                      </a:r>
                    </a:p>
                  </a:txBody>
                  <a:tcPr marL="41106" marR="41106" marT="20553" marB="205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Load upper immediate</a:t>
                      </a:r>
                    </a:p>
                  </a:txBody>
                  <a:tcPr marL="41106" marR="41106" marT="20553" marB="205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U-type</a:t>
                      </a:r>
                    </a:p>
                  </a:txBody>
                  <a:tcPr marL="41106" marR="41106" marT="20553" marB="205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Not used</a:t>
                      </a:r>
                    </a:p>
                  </a:txBody>
                  <a:tcPr marL="41106" marR="41106" marT="20553" marB="205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Not used</a:t>
                      </a:r>
                    </a:p>
                  </a:txBody>
                  <a:tcPr marL="41106" marR="41106" marT="20553" marB="205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7450084"/>
                  </a:ext>
                </a:extLst>
              </a:tr>
              <a:tr h="393933">
                <a:tc>
                  <a:txBody>
                    <a:bodyPr/>
                    <a:lstStyle/>
                    <a:p>
                      <a:r>
                        <a:rPr lang="en-US" sz="1300"/>
                        <a:t>0010111</a:t>
                      </a:r>
                    </a:p>
                  </a:txBody>
                  <a:tcPr marL="41106" marR="41106" marT="20553" marB="205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0x17</a:t>
                      </a:r>
                    </a:p>
                  </a:txBody>
                  <a:tcPr marL="41106" marR="41106" marT="20553" marB="205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Add upper immediate to PC</a:t>
                      </a:r>
                    </a:p>
                  </a:txBody>
                  <a:tcPr marL="41106" marR="41106" marT="20553" marB="205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U-type</a:t>
                      </a:r>
                    </a:p>
                  </a:txBody>
                  <a:tcPr marL="41106" marR="41106" marT="20553" marB="205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Not used</a:t>
                      </a:r>
                    </a:p>
                  </a:txBody>
                  <a:tcPr marL="41106" marR="41106" marT="20553" marB="205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Not used</a:t>
                      </a:r>
                    </a:p>
                  </a:txBody>
                  <a:tcPr marL="41106" marR="41106" marT="20553" marB="205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630554"/>
                  </a:ext>
                </a:extLst>
              </a:tr>
              <a:tr h="512114">
                <a:tc>
                  <a:txBody>
                    <a:bodyPr/>
                    <a:lstStyle/>
                    <a:p>
                      <a:r>
                        <a:rPr lang="en-US" sz="1300"/>
                        <a:t>1110011</a:t>
                      </a:r>
                    </a:p>
                  </a:txBody>
                  <a:tcPr marL="41106" marR="41106" marT="20553" marB="205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0x73</a:t>
                      </a:r>
                    </a:p>
                  </a:txBody>
                  <a:tcPr marL="41106" marR="41106" marT="20553" marB="205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System / CSR</a:t>
                      </a:r>
                    </a:p>
                  </a:txBody>
                  <a:tcPr marL="41106" marR="41106" marT="20553" marB="205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I-type</a:t>
                      </a:r>
                    </a:p>
                  </a:txBody>
                  <a:tcPr marL="41106" marR="41106" marT="20553" marB="205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Selects CSR operation</a:t>
                      </a:r>
                    </a:p>
                  </a:txBody>
                  <a:tcPr marL="41106" marR="41106" marT="20553" marB="205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Further refines system behavior</a:t>
                      </a:r>
                    </a:p>
                  </a:txBody>
                  <a:tcPr marL="41106" marR="41106" marT="20553" marB="205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7305798"/>
                  </a:ext>
                </a:extLst>
              </a:tr>
            </a:tbl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E51A88-544B-4210-8DEC-30A59C6AD6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D406DE-DFEA-4728-A039-7BFFD30AF0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A887A73-1AE0-46F8-856A-18EA1CF30A1B}" type="slidenum">
              <a:rPr lang="en-US" altLang="en-US" smtClean="0"/>
              <a:pPr>
                <a:defRPr/>
              </a:pPr>
              <a:t>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952693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pptA48A.tmp</Template>
  <TotalTime>13160</TotalTime>
  <Words>2206</Words>
  <Application>Microsoft Office PowerPoint</Application>
  <PresentationFormat>On-screen Show (4:3)</PresentationFormat>
  <Paragraphs>427</Paragraphs>
  <Slides>44</Slides>
  <Notes>4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8" baseType="lpstr">
      <vt:lpstr>Arial</vt:lpstr>
      <vt:lpstr>Calibri</vt:lpstr>
      <vt:lpstr>Google Sans</vt:lpstr>
      <vt:lpstr>Office Theme</vt:lpstr>
      <vt:lpstr>Computer Architecture</vt:lpstr>
      <vt:lpstr>Instructions as seen by hardware</vt:lpstr>
      <vt:lpstr>The 6 basic RV32I instruction formats – R, I, S, B, U, J</vt:lpstr>
      <vt:lpstr>General structure of instructions</vt:lpstr>
      <vt:lpstr>R-format instructions</vt:lpstr>
      <vt:lpstr>I-format instructions</vt:lpstr>
      <vt:lpstr>Notice any quirks?</vt:lpstr>
      <vt:lpstr>S-format instructions</vt:lpstr>
      <vt:lpstr>Full picture</vt:lpstr>
      <vt:lpstr>Review questions</vt:lpstr>
      <vt:lpstr>Microarchitecture – datapath</vt:lpstr>
      <vt:lpstr>How is an instruction executed?</vt:lpstr>
      <vt:lpstr>The stages of instruction execution – Instruction Fetch (IF)</vt:lpstr>
      <vt:lpstr>The stages of instruction execution – Decode and Operand Fetch (OF)</vt:lpstr>
      <vt:lpstr>The stages of instruction execution – Execute (EX)</vt:lpstr>
      <vt:lpstr>The stages of instruction execution – Memory Access (MA)</vt:lpstr>
      <vt:lpstr>Data and control path</vt:lpstr>
      <vt:lpstr>The final product – virtual</vt:lpstr>
      <vt:lpstr>The final product – physical!</vt:lpstr>
      <vt:lpstr>Components of the datapath</vt:lpstr>
      <vt:lpstr>What hardware blocks does an instruction use?</vt:lpstr>
      <vt:lpstr>The RV32I Register File</vt:lpstr>
      <vt:lpstr>Immediate generator</vt:lpstr>
      <vt:lpstr>The ALU</vt:lpstr>
      <vt:lpstr>Program counter</vt:lpstr>
      <vt:lpstr>Instruction and data memory</vt:lpstr>
      <vt:lpstr>Control – one circuit to rule them all</vt:lpstr>
      <vt:lpstr>Instruction decode and control</vt:lpstr>
      <vt:lpstr>Instruction Fetch (IF) has fetched 32 bits of an instruction</vt:lpstr>
      <vt:lpstr>Control- and data- relevant bits</vt:lpstr>
      <vt:lpstr>What all does Control control?</vt:lpstr>
      <vt:lpstr>Bit slicing – extracting instruction fields</vt:lpstr>
      <vt:lpstr>Hierarchical decoding of control bits</vt:lpstr>
      <vt:lpstr>Instruction class based control</vt:lpstr>
      <vt:lpstr>ALU Control</vt:lpstr>
      <vt:lpstr>ALU Control</vt:lpstr>
      <vt:lpstr>Decode Walkthrough: add x5, x3, x4</vt:lpstr>
      <vt:lpstr>Decode Walkthrough: lw x5, 8(x10)</vt:lpstr>
      <vt:lpstr>Building a datapath for R-type instructions</vt:lpstr>
      <vt:lpstr>Implementing R-type instructions</vt:lpstr>
      <vt:lpstr>Adding I-type arithmetic instructions to the datapath</vt:lpstr>
      <vt:lpstr>Adding I-type load instructions to the datapath</vt:lpstr>
      <vt:lpstr>Adding S-type (store) instructions to the datapath</vt:lpstr>
      <vt:lpstr>PowerPoint Presentation</vt:lpstr>
    </vt:vector>
  </TitlesOfParts>
  <Company>bits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Real Time Systems</dc:title>
  <dc:creator>a</dc:creator>
  <cp:lastModifiedBy>Saurabh Gandhi</cp:lastModifiedBy>
  <cp:revision>665</cp:revision>
  <dcterms:created xsi:type="dcterms:W3CDTF">2010-01-15T20:22:21Z</dcterms:created>
  <dcterms:modified xsi:type="dcterms:W3CDTF">2026-01-28T07:27:08Z</dcterms:modified>
</cp:coreProperties>
</file>